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1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9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1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6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1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4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04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5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1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2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4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4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7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919A3C-B675-4BE9-BD57-EAF1AAB83D47}" type="datetimeFigureOut">
              <a:rPr lang="es-ES" smtClean="0"/>
              <a:t>20/10/2017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629A1E-7A78-431E-AEC4-C63EF3656A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1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0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¿PARA QUÉ SIRVEN LOS INDICADORES?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Para representar, medir y valorar un aspecto de la realidad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Para analizar, describir y evaluar un fenómeno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Para tomar decisiones correctivas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Para formular estrategias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Para posibles problemas</a:t>
            </a:r>
          </a:p>
        </p:txBody>
      </p:sp>
    </p:spTree>
    <p:extLst>
      <p:ext uri="{BB962C8B-B14F-4D97-AF65-F5344CB8AC3E}">
        <p14:creationId xmlns:p14="http://schemas.microsoft.com/office/powerpoint/2010/main" val="22952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USO DE LOS INDICADORES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Diagnóstico y análisis de una situación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Planificación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Evaluación de programas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Vigilancia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Investigación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Gestión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b="1" i="1" smtClean="0">
                <a:latin typeface="Tahoma" panose="020B0604030504040204" pitchFamily="34" charset="0"/>
              </a:rPr>
              <a:t>Establecer prioridades </a:t>
            </a:r>
          </a:p>
        </p:txBody>
      </p:sp>
    </p:spTree>
    <p:extLst>
      <p:ext uri="{BB962C8B-B14F-4D97-AF65-F5344CB8AC3E}">
        <p14:creationId xmlns:p14="http://schemas.microsoft.com/office/powerpoint/2010/main" val="16776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CARACTERÍSTICAS DE UN INDICADOR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VÁLIDO:</a:t>
            </a:r>
            <a:r>
              <a:rPr lang="es-ES" altLang="es-ES" sz="2400" b="1" i="1">
                <a:latin typeface="Tahoma" panose="020B0604030504040204" pitchFamily="34" charset="0"/>
              </a:rPr>
              <a:t> Debe medir exactamente lo que se quiere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FÁCIL DE INTERPRETAR:</a:t>
            </a:r>
            <a:r>
              <a:rPr lang="es-ES" altLang="es-ES" sz="2400" b="1" i="1">
                <a:latin typeface="Tahoma" panose="020B0604030504040204" pitchFamily="34" charset="0"/>
              </a:rPr>
              <a:t> Coherente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OBJETIVO:</a:t>
            </a:r>
            <a:r>
              <a:rPr lang="es-ES" altLang="es-ES" sz="2400" b="1" i="1">
                <a:latin typeface="Tahoma" panose="020B0604030504040204" pitchFamily="34" charset="0"/>
              </a:rPr>
              <a:t> Iguales resultados por personas diferentes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SENSIBLE:</a:t>
            </a:r>
            <a:r>
              <a:rPr lang="es-ES" altLang="es-ES" sz="2400" b="1" i="1">
                <a:latin typeface="Tahoma" panose="020B0604030504040204" pitchFamily="34" charset="0"/>
              </a:rPr>
              <a:t> Captar los cambios de la situación analizada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ESPECÍFICO:</a:t>
            </a:r>
            <a:r>
              <a:rPr lang="es-ES" altLang="es-ES" sz="2400" b="1" i="1">
                <a:latin typeface="Tahoma" panose="020B0604030504040204" pitchFamily="34" charset="0"/>
              </a:rPr>
              <a:t> Reflejar cambios en un momento concreto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FÁCIL DE OBTENER:</a:t>
            </a:r>
            <a:r>
              <a:rPr lang="es-ES" altLang="es-ES" sz="2400" b="1" i="1">
                <a:latin typeface="Tahoma" panose="020B0604030504040204" pitchFamily="34" charset="0"/>
              </a:rPr>
              <a:t> Viabilidad en las fuentes de información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ES" sz="2400" b="1" i="1">
                <a:solidFill>
                  <a:srgbClr val="FF0000"/>
                </a:solidFill>
                <a:latin typeface="Tahoma" panose="020B0604030504040204" pitchFamily="34" charset="0"/>
              </a:rPr>
              <a:t>REPRESENTATIVO:</a:t>
            </a:r>
            <a:r>
              <a:rPr lang="es-ES" altLang="es-ES" sz="2400" b="1" i="1">
                <a:latin typeface="Tahoma" panose="020B0604030504040204" pitchFamily="34" charset="0"/>
              </a:rPr>
              <a:t> Permitir conocimiento y aproximación al evento que se quiere medir</a:t>
            </a:r>
          </a:p>
        </p:txBody>
      </p:sp>
    </p:spTree>
    <p:extLst>
      <p:ext uri="{BB962C8B-B14F-4D97-AF65-F5344CB8AC3E}">
        <p14:creationId xmlns:p14="http://schemas.microsoft.com/office/powerpoint/2010/main" val="31795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TIPOS DE </a:t>
            </a:r>
            <a:b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</a:br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INDICADORES DE GESTIÓN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600201"/>
            <a:ext cx="8291512" cy="4525963"/>
          </a:xfrm>
        </p:spPr>
        <p:txBody>
          <a:bodyPr/>
          <a:lstStyle/>
          <a:p>
            <a:pPr algn="just" eaLnBrk="1" hangingPunct="1"/>
            <a:r>
              <a:rPr lang="es-ES" altLang="es-ES" sz="3600" b="1" i="1">
                <a:solidFill>
                  <a:srgbClr val="008000"/>
                </a:solidFill>
                <a:latin typeface="Tahoma" panose="020B0604030504040204" pitchFamily="34" charset="0"/>
              </a:rPr>
              <a:t>ESTRUCTURA:</a:t>
            </a:r>
            <a:r>
              <a:rPr lang="es-ES" altLang="es-ES" sz="3600" b="1" i="1">
                <a:latin typeface="Tahoma" panose="020B0604030504040204" pitchFamily="34" charset="0"/>
              </a:rPr>
              <a:t> Miden la Plataforma estratégica de la empresa (Visión)</a:t>
            </a:r>
          </a:p>
          <a:p>
            <a:pPr algn="just" eaLnBrk="1" hangingPunct="1"/>
            <a:r>
              <a:rPr lang="es-ES" altLang="es-ES" sz="3600" b="1" i="1">
                <a:solidFill>
                  <a:srgbClr val="008000"/>
                </a:solidFill>
                <a:latin typeface="Tahoma" panose="020B0604030504040204" pitchFamily="34" charset="0"/>
              </a:rPr>
              <a:t>PROCESO:</a:t>
            </a:r>
            <a:r>
              <a:rPr lang="es-ES" altLang="es-ES" sz="3600" b="1" i="1">
                <a:latin typeface="Tahoma" panose="020B0604030504040204" pitchFamily="34" charset="0"/>
              </a:rPr>
              <a:t> Sobre la marcha en lo que se está ejecutando</a:t>
            </a:r>
          </a:p>
          <a:p>
            <a:pPr algn="just" eaLnBrk="1" hangingPunct="1"/>
            <a:r>
              <a:rPr lang="es-ES" altLang="es-ES" sz="3600" b="1" i="1">
                <a:solidFill>
                  <a:srgbClr val="008000"/>
                </a:solidFill>
                <a:latin typeface="Tahoma" panose="020B0604030504040204" pitchFamily="34" charset="0"/>
              </a:rPr>
              <a:t>RESULTADO:</a:t>
            </a:r>
            <a:r>
              <a:rPr lang="es-ES" altLang="es-ES" sz="3600" b="1" i="1">
                <a:latin typeface="Tahoma" panose="020B0604030504040204" pitchFamily="34" charset="0"/>
              </a:rPr>
              <a:t> Efectividad en las diferentes actividades realizadas</a:t>
            </a:r>
          </a:p>
        </p:txBody>
      </p:sp>
    </p:spTree>
    <p:extLst>
      <p:ext uri="{BB962C8B-B14F-4D97-AF65-F5344CB8AC3E}">
        <p14:creationId xmlns:p14="http://schemas.microsoft.com/office/powerpoint/2010/main" val="10539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>
                <a:solidFill>
                  <a:srgbClr val="800000"/>
                </a:solidFill>
                <a:latin typeface="Tahoma" panose="020B0604030504040204" pitchFamily="34" charset="0"/>
              </a:rPr>
              <a:t>INDICADORES DE ESTRUCTURA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ES" altLang="es-ES" sz="4400" b="1" i="1">
                <a:solidFill>
                  <a:srgbClr val="008000"/>
                </a:solidFill>
                <a:latin typeface="Tahoma" panose="020B0604030504040204" pitchFamily="34" charset="0"/>
              </a:rPr>
              <a:t>DISPONIBILIDAD: </a:t>
            </a:r>
            <a:r>
              <a:rPr lang="es-ES" altLang="es-ES" sz="4400" i="1">
                <a:latin typeface="Tahoma" panose="020B0604030504040204" pitchFamily="34" charset="0"/>
              </a:rPr>
              <a:t>De recursos físicos, financieros y humanos</a:t>
            </a:r>
          </a:p>
          <a:p>
            <a:pPr algn="just" eaLnBrk="1" hangingPunct="1"/>
            <a:r>
              <a:rPr lang="es-ES" altLang="es-ES" sz="4400" b="1" i="1">
                <a:solidFill>
                  <a:srgbClr val="008000"/>
                </a:solidFill>
                <a:latin typeface="Tahoma" panose="020B0604030504040204" pitchFamily="34" charset="0"/>
              </a:rPr>
              <a:t>ACCESIBILIDAD: </a:t>
            </a:r>
            <a:r>
              <a:rPr lang="es-ES" altLang="es-ES" sz="4400" i="1">
                <a:latin typeface="Tahoma" panose="020B0604030504040204" pitchFamily="34" charset="0"/>
              </a:rPr>
              <a:t>Posibilidad de la gente para utilizar los diferentes servicios</a:t>
            </a:r>
            <a:endParaRPr lang="es-ES" altLang="es-ES" sz="4400" i="1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INDICADORES DE PROCESO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EXTENSIÓN DE USO</a:t>
            </a:r>
          </a:p>
          <a:p>
            <a:pPr algn="just" eaLnBrk="1" hangingPunct="1"/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INTENSIDAD DE USO</a:t>
            </a:r>
          </a:p>
          <a:p>
            <a:pPr algn="just" eaLnBrk="1" hangingPunct="1"/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UTILIZACIÓN</a:t>
            </a:r>
          </a:p>
          <a:p>
            <a:pPr algn="just" eaLnBrk="1" hangingPunct="1"/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PRODUCTIVIDAD Y RENDIMIENTO </a:t>
            </a:r>
            <a:r>
              <a:rPr lang="es-ES" altLang="es-ES" i="1" smtClean="0">
                <a:latin typeface="Tahoma" panose="020B0604030504040204" pitchFamily="34" charset="0"/>
              </a:rPr>
              <a:t>(Rentabilidad social y económica)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just" eaLnBrk="1" hangingPunct="1"/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CALIDAD </a:t>
            </a:r>
            <a:r>
              <a:rPr lang="es-ES" altLang="es-ES" i="1" smtClean="0">
                <a:latin typeface="Tahoma" panose="020B0604030504040204" pitchFamily="34" charset="0"/>
              </a:rPr>
              <a:t>(Oportunidad, Continuidad, Contenido técnico, calidad humana, Integridad)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INDICADORES DE RESULTADO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1600201"/>
            <a:ext cx="8785225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EFICACIA: </a:t>
            </a:r>
            <a:r>
              <a:rPr lang="es-ES" altLang="es-ES" i="1" smtClean="0">
                <a:latin typeface="Tahoma" panose="020B0604030504040204" pitchFamily="34" charset="0"/>
              </a:rPr>
              <a:t>Logro de los resultados con satisfacción de las necesidades del usuario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EFICIENCIA: </a:t>
            </a:r>
            <a:r>
              <a:rPr lang="es-ES" altLang="es-ES" i="1" smtClean="0">
                <a:latin typeface="Tahoma" panose="020B0604030504040204" pitchFamily="34" charset="0"/>
              </a:rPr>
              <a:t>Relación entre los resultados obtenidos y los gastos que se requieren para ejecutarlos 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EFECTIVIDAD: </a:t>
            </a:r>
            <a:r>
              <a:rPr lang="es-ES" altLang="es-ES" i="1" smtClean="0">
                <a:latin typeface="Tahoma" panose="020B0604030504040204" pitchFamily="34" charset="0"/>
              </a:rPr>
              <a:t>Logro de los objetivos sobre una población objeto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ES" altLang="es-ES" b="1" i="1" smtClean="0">
                <a:solidFill>
                  <a:srgbClr val="008000"/>
                </a:solidFill>
                <a:latin typeface="Tahoma" panose="020B0604030504040204" pitchFamily="34" charset="0"/>
              </a:rPr>
              <a:t>COBERTURA: </a:t>
            </a:r>
            <a:r>
              <a:rPr lang="es-ES" altLang="es-ES" i="1" smtClean="0">
                <a:latin typeface="Tahoma" panose="020B0604030504040204" pitchFamily="34" charset="0"/>
              </a:rPr>
              <a:t>Cantidad o porcentaje abarcado por una actividad </a:t>
            </a:r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s-ES" altLang="es-ES" sz="6600" b="1" i="1">
                <a:solidFill>
                  <a:srgbClr val="800000"/>
                </a:solidFill>
                <a:latin typeface="Tahoma" panose="020B0604030504040204" pitchFamily="34" charset="0"/>
              </a:rPr>
              <a:t>INDICADORES</a:t>
            </a:r>
            <a:br>
              <a:rPr lang="es-ES" altLang="es-ES" sz="6600" b="1" i="1">
                <a:solidFill>
                  <a:srgbClr val="800000"/>
                </a:solidFill>
                <a:latin typeface="Tahoma" panose="020B0604030504040204" pitchFamily="34" charset="0"/>
              </a:rPr>
            </a:br>
            <a:r>
              <a:rPr lang="es-ES" altLang="es-ES" sz="6600" b="1" i="1">
                <a:solidFill>
                  <a:srgbClr val="800000"/>
                </a:solidFill>
                <a:latin typeface="Tahoma" panose="020B0604030504040204" pitchFamily="34" charset="0"/>
              </a:rPr>
              <a:t>DE GESTIÓN</a:t>
            </a:r>
          </a:p>
        </p:txBody>
      </p:sp>
    </p:spTree>
    <p:extLst>
      <p:ext uri="{BB962C8B-B14F-4D97-AF65-F5344CB8AC3E}">
        <p14:creationId xmlns:p14="http://schemas.microsoft.com/office/powerpoint/2010/main" val="38691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¿QUÉ ES UN INDICADOR?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s-ES" altLang="es-ES" sz="3600" i="1">
                <a:latin typeface="Tahoma" panose="020B0604030504040204" pitchFamily="34" charset="0"/>
              </a:rPr>
              <a:t>Se define como la relación entre las variables cuantitativas y cualitativas, que permite observar la situación y las tendencias de cambio generadas en el objeto o fenómeno observado, respecto de objetivos y metas previstos </a:t>
            </a:r>
          </a:p>
        </p:txBody>
      </p:sp>
    </p:spTree>
    <p:extLst>
      <p:ext uri="{BB962C8B-B14F-4D97-AF65-F5344CB8AC3E}">
        <p14:creationId xmlns:p14="http://schemas.microsoft.com/office/powerpoint/2010/main" val="40386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¿QUÉ ES UN INDICADOR?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" altLang="es-ES" sz="4000" i="1">
                <a:latin typeface="Tahoma" panose="020B0604030504040204" pitchFamily="34" charset="0"/>
              </a:rPr>
              <a:t>Es una unidad de medida gerencial que permite evaluar el desempeño de una organización o una unidad estratégica de negocio frente a sus metas, objetivos y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17250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¿QUÉ ES UN INDICADOR?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Es la medición de una relación de variables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Es un instrumento gerencial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Es una cifra o información pertinente, fiel, precisa, reproducible</a:t>
            </a:r>
          </a:p>
          <a:p>
            <a:pPr algn="just" eaLnBrk="1" hangingPunct="1"/>
            <a:r>
              <a:rPr lang="es-ES" altLang="es-ES" i="1" smtClean="0">
                <a:latin typeface="Tahoma" panose="020B0604030504040204" pitchFamily="34" charset="0"/>
              </a:rPr>
              <a:t>Es una expresión cuantitativa del comportamiento o desempeño de una organización, área o departamento</a:t>
            </a:r>
          </a:p>
          <a:p>
            <a:pPr algn="just" eaLnBrk="1" hangingPunct="1">
              <a:buFontTx/>
              <a:buNone/>
            </a:pPr>
            <a:endParaRPr lang="es-ES" altLang="es-ES" i="1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731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INDICADORES DE GESTIÓN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20926"/>
            <a:ext cx="8229600" cy="2836863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s-ES" sz="4000" i="1">
                <a:latin typeface="Tahoma" panose="020B0604030504040204" pitchFamily="34" charset="0"/>
              </a:rPr>
              <a:t>Son expresiones cuantitativas que muestran como se está administrando una empresa, área o departamento de la misma.</a:t>
            </a:r>
          </a:p>
        </p:txBody>
      </p:sp>
    </p:spTree>
    <p:extLst>
      <p:ext uri="{BB962C8B-B14F-4D97-AF65-F5344CB8AC3E}">
        <p14:creationId xmlns:p14="http://schemas.microsoft.com/office/powerpoint/2010/main" val="27399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167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INDICADORES DE GESTIÓN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76463"/>
            <a:ext cx="8229600" cy="3484562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s-ES" sz="4400" i="1">
                <a:latin typeface="Tahoma" panose="020B0604030504040204" pitchFamily="34" charset="0"/>
              </a:rPr>
              <a:t>Producen impacto en la comunidad empresarial en cuanto a cobertura, calidad, oportunidad, participación, satisfacción, publicidad.</a:t>
            </a:r>
          </a:p>
        </p:txBody>
      </p:sp>
    </p:spTree>
    <p:extLst>
      <p:ext uri="{BB962C8B-B14F-4D97-AF65-F5344CB8AC3E}">
        <p14:creationId xmlns:p14="http://schemas.microsoft.com/office/powerpoint/2010/main" val="10678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O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CARACTERÍSTICAS DE UN</a:t>
            </a:r>
            <a:br>
              <a:rPr lang="es-CO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</a:br>
            <a:r>
              <a:rPr lang="es-CO" altLang="es-ES" b="1" i="1" smtClean="0">
                <a:solidFill>
                  <a:srgbClr val="800000"/>
                </a:solidFill>
                <a:latin typeface="Tahoma" panose="020B0604030504040204" pitchFamily="34" charset="0"/>
              </a:rPr>
              <a:t>BUEN INDICADOR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1700214"/>
            <a:ext cx="8713788" cy="4251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CO" altLang="es-ES" sz="2800" b="1" i="1">
                <a:solidFill>
                  <a:srgbClr val="800000"/>
                </a:solidFill>
                <a:latin typeface="Tahoma" panose="020B0604030504040204" pitchFamily="34" charset="0"/>
              </a:rPr>
              <a:t>PODERSE MEDIR:</a:t>
            </a:r>
            <a:r>
              <a:rPr lang="es-CO" altLang="es-ES" sz="2800" i="1">
                <a:latin typeface="Tahoma" panose="020B0604030504040204" pitchFamily="34" charset="0"/>
              </a:rPr>
              <a:t> </a:t>
            </a:r>
            <a:r>
              <a:rPr lang="es-CO" altLang="es-ES" sz="2400" i="1">
                <a:latin typeface="Tahoma" panose="020B0604030504040204" pitchFamily="34" charset="0"/>
              </a:rPr>
              <a:t>Lo que se desea medir se pueda medir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ES" sz="2400" i="1">
                <a:latin typeface="Tahoma" panose="020B0604030504040204" pitchFamily="34" charset="0"/>
              </a:rPr>
              <a:t>	Ejemplo El número de camas ocupadas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CO" altLang="es-ES" sz="2400" i="1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s-ES" sz="2800" b="1" i="1">
                <a:solidFill>
                  <a:srgbClr val="800000"/>
                </a:solidFill>
                <a:latin typeface="Tahoma" panose="020B0604030504040204" pitchFamily="34" charset="0"/>
              </a:rPr>
              <a:t>TENER SIGNIFICADO:</a:t>
            </a:r>
            <a:r>
              <a:rPr lang="es-CO" altLang="es-ES" sz="2800" i="1">
                <a:latin typeface="Tahoma" panose="020B0604030504040204" pitchFamily="34" charset="0"/>
              </a:rPr>
              <a:t> </a:t>
            </a:r>
            <a:r>
              <a:rPr lang="es-CO" altLang="es-ES" sz="2400" i="1">
                <a:latin typeface="Tahoma" panose="020B0604030504040204" pitchFamily="34" charset="0"/>
              </a:rPr>
              <a:t>Debe ser reconocido fácilmente por todos aquellos que lo usan</a:t>
            </a:r>
          </a:p>
          <a:p>
            <a:pPr eaLnBrk="1" hangingPunct="1">
              <a:lnSpc>
                <a:spcPct val="90000"/>
              </a:lnSpc>
            </a:pPr>
            <a:endParaRPr lang="es-CO" altLang="es-ES" sz="2400" i="1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s-ES" sz="2800" b="1" i="1">
                <a:solidFill>
                  <a:srgbClr val="800000"/>
                </a:solidFill>
                <a:latin typeface="Tahoma" panose="020B0604030504040204" pitchFamily="34" charset="0"/>
              </a:rPr>
              <a:t>PODERSE CONTROLAR</a:t>
            </a:r>
            <a:r>
              <a:rPr lang="es-CO" altLang="es-ES" sz="2400" b="1" i="1">
                <a:solidFill>
                  <a:srgbClr val="800000"/>
                </a:solidFill>
                <a:latin typeface="Tahoma" panose="020B0604030504040204" pitchFamily="34" charset="0"/>
              </a:rPr>
              <a:t>:</a:t>
            </a:r>
            <a:r>
              <a:rPr lang="es-CO" altLang="es-ES" sz="2400" i="1">
                <a:latin typeface="Tahoma" panose="020B0604030504040204" pitchFamily="34" charset="0"/>
              </a:rPr>
              <a:t> Debe poderse controlar</a:t>
            </a:r>
          </a:p>
          <a:p>
            <a:pPr eaLnBrk="1" hangingPunct="1">
              <a:lnSpc>
                <a:spcPct val="90000"/>
              </a:lnSpc>
            </a:pPr>
            <a:endParaRPr lang="es-CO" altLang="es-ES" sz="2400" i="1"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CO" altLang="es-ES" sz="2800" i="1">
                <a:latin typeface="Tahoma" panose="020B0604030504040204" pitchFamily="34" charset="0"/>
              </a:rPr>
              <a:t>TODO MEDIDOR DEBE TENER UNA BREVE DEFINICIÓN SOBRE QUE ES Y QUE PRETENDE MEDIR</a:t>
            </a:r>
          </a:p>
        </p:txBody>
      </p:sp>
    </p:spTree>
    <p:extLst>
      <p:ext uri="{BB962C8B-B14F-4D97-AF65-F5344CB8AC3E}">
        <p14:creationId xmlns:p14="http://schemas.microsoft.com/office/powerpoint/2010/main" val="26922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  <p:bldP spid="3829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altLang="es-ES" sz="4000" b="1" i="1">
                <a:solidFill>
                  <a:srgbClr val="800000"/>
                </a:solidFill>
                <a:latin typeface="Tahoma" panose="020B0604030504040204" pitchFamily="34" charset="0"/>
              </a:rPr>
              <a:t>¿PARA QUÉ SIRVEN LOS INDICADORES?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S" altLang="es-ES" i="1" smtClean="0">
                <a:solidFill>
                  <a:schemeClr val="accent2"/>
                </a:solidFill>
                <a:latin typeface="Tahoma" panose="020B0604030504040204" pitchFamily="34" charset="0"/>
              </a:rPr>
              <a:t>Para medir la forma como manejamos los recursos realizando la gestión</a:t>
            </a:r>
            <a:r>
              <a:rPr lang="es-ES" altLang="es-ES" i="1" smtClean="0">
                <a:latin typeface="Tahoma" panose="020B0604030504040204" pitchFamily="34" charset="0"/>
              </a:rPr>
              <a:t> y </a:t>
            </a:r>
            <a:r>
              <a:rPr lang="es-ES" altLang="es-ES" i="1" smtClean="0">
                <a:solidFill>
                  <a:srgbClr val="008000"/>
                </a:solidFill>
                <a:latin typeface="Tahoma" panose="020B0604030504040204" pitchFamily="34" charset="0"/>
              </a:rPr>
              <a:t>para medir el cumplimiento de los objetivos propuestos</a:t>
            </a:r>
          </a:p>
          <a:p>
            <a:pPr algn="just" eaLnBrk="1" hangingPunct="1"/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just" eaLnBrk="1" hangingPunct="1"/>
            <a:endParaRPr lang="es-ES" altLang="es-ES" i="1" smtClean="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063751" y="4437063"/>
            <a:ext cx="352742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5400" b="1" i="1">
                <a:solidFill>
                  <a:schemeClr val="accent2"/>
                </a:solidFill>
              </a:rPr>
              <a:t>Eficiencia</a:t>
            </a: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6743700" y="4437063"/>
            <a:ext cx="338455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5400" b="1" i="1">
                <a:solidFill>
                  <a:srgbClr val="008000"/>
                </a:solidFill>
              </a:rPr>
              <a:t>Eficacia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5808663" y="4716464"/>
            <a:ext cx="755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s-ES" altLang="es-ES" sz="3200" b="1" i="1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216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472</Words>
  <Application>Microsoft Office PowerPoint</Application>
  <PresentationFormat>Panorámica</PresentationFormat>
  <Paragraphs>68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Garamond</vt:lpstr>
      <vt:lpstr>Tahoma</vt:lpstr>
      <vt:lpstr>Orgánico</vt:lpstr>
      <vt:lpstr>Presentación de PowerPoint</vt:lpstr>
      <vt:lpstr>INDICADORES DE GESTIÓN</vt:lpstr>
      <vt:lpstr>¿QUÉ ES UN INDICADOR?</vt:lpstr>
      <vt:lpstr>¿QUÉ ES UN INDICADOR?</vt:lpstr>
      <vt:lpstr>¿QUÉ ES UN INDICADOR?</vt:lpstr>
      <vt:lpstr>INDICADORES DE GESTIÓN</vt:lpstr>
      <vt:lpstr>INDICADORES DE GESTIÓN</vt:lpstr>
      <vt:lpstr>CARACTERÍSTICAS DE UN BUEN INDICADOR</vt:lpstr>
      <vt:lpstr>¿PARA QUÉ SIRVEN LOS INDICADORES?</vt:lpstr>
      <vt:lpstr>¿PARA QUÉ SIRVEN LOS INDICADORES?</vt:lpstr>
      <vt:lpstr>USO DE LOS INDICADORES</vt:lpstr>
      <vt:lpstr>CARACTERÍSTICAS DE UN INDICADOR</vt:lpstr>
      <vt:lpstr>TIPOS DE  INDICADORES DE GESTIÓN</vt:lpstr>
      <vt:lpstr>INDICADORES DE ESTRUCTURA</vt:lpstr>
      <vt:lpstr>INDICADORES DE PROCESO</vt:lpstr>
      <vt:lpstr>INDICADORES DE RESULTADO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OyJ</dc:creator>
  <cp:lastModifiedBy>OyJ</cp:lastModifiedBy>
  <cp:revision>1</cp:revision>
  <dcterms:created xsi:type="dcterms:W3CDTF">2017-10-21T02:35:51Z</dcterms:created>
  <dcterms:modified xsi:type="dcterms:W3CDTF">2017-10-21T02:36:43Z</dcterms:modified>
</cp:coreProperties>
</file>