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75" r:id="rId5"/>
    <p:sldId id="276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525382-52E9-4450-A3DF-9E9F33A7C7F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6EA864E-3B3B-4FB6-86F4-584F6FAA9431}">
      <dgm:prSet phldrT="[Texto]" custT="1"/>
      <dgm:spPr/>
      <dgm:t>
        <a:bodyPr/>
        <a:lstStyle/>
        <a:p>
          <a:r>
            <a:rPr lang="es-ES" sz="1200" b="0" i="0" dirty="0" smtClean="0"/>
            <a:t>Producto bien material o inmaterial</a:t>
          </a:r>
          <a:endParaRPr lang="es-ES" sz="1200" dirty="0"/>
        </a:p>
      </dgm:t>
    </dgm:pt>
    <dgm:pt modelId="{692800F6-429C-4114-9B07-BB4BEEEAA719}" type="parTrans" cxnId="{0A56D8D1-E811-4E0F-AEB1-220805077140}">
      <dgm:prSet/>
      <dgm:spPr/>
      <dgm:t>
        <a:bodyPr/>
        <a:lstStyle/>
        <a:p>
          <a:endParaRPr lang="es-ES"/>
        </a:p>
      </dgm:t>
    </dgm:pt>
    <dgm:pt modelId="{92A1AD69-6800-4C27-A612-D22CBFD66DA6}" type="sibTrans" cxnId="{0A56D8D1-E811-4E0F-AEB1-220805077140}">
      <dgm:prSet/>
      <dgm:spPr/>
      <dgm:t>
        <a:bodyPr/>
        <a:lstStyle/>
        <a:p>
          <a:endParaRPr lang="es-ES"/>
        </a:p>
      </dgm:t>
    </dgm:pt>
    <dgm:pt modelId="{55171B33-FF32-4ACA-A246-54E016002F0C}">
      <dgm:prSet phldrT="[Texto]" custT="1"/>
      <dgm:spPr/>
      <dgm:t>
        <a:bodyPr/>
        <a:lstStyle/>
        <a:p>
          <a:r>
            <a:rPr lang="es-ES" sz="1200" b="0" i="0" dirty="0" smtClean="0"/>
            <a:t>Mercado lugar físico o virtual - compradores y vendedores</a:t>
          </a:r>
          <a:endParaRPr lang="es-ES" sz="1200" dirty="0"/>
        </a:p>
      </dgm:t>
    </dgm:pt>
    <dgm:pt modelId="{357D06BB-15E2-4153-9EB4-E233B667F6B6}" type="parTrans" cxnId="{46D54A8E-4422-42B9-9CF5-C4ADBA373B7E}">
      <dgm:prSet/>
      <dgm:spPr/>
      <dgm:t>
        <a:bodyPr/>
        <a:lstStyle/>
        <a:p>
          <a:endParaRPr lang="es-ES"/>
        </a:p>
      </dgm:t>
    </dgm:pt>
    <dgm:pt modelId="{BC21DD09-C42B-4A14-9C64-6AC345ACDC7A}" type="sibTrans" cxnId="{46D54A8E-4422-42B9-9CF5-C4ADBA373B7E}">
      <dgm:prSet/>
      <dgm:spPr/>
      <dgm:t>
        <a:bodyPr/>
        <a:lstStyle/>
        <a:p>
          <a:endParaRPr lang="es-ES"/>
        </a:p>
      </dgm:t>
    </dgm:pt>
    <dgm:pt modelId="{906C6140-715F-4ABA-AE52-9B41D36EFF5C}">
      <dgm:prSet phldrT="[Texto]" custT="1"/>
      <dgm:spPr/>
      <dgm:t>
        <a:bodyPr/>
        <a:lstStyle/>
        <a:p>
          <a:r>
            <a:rPr lang="es-ES" sz="1200" b="0" i="0" dirty="0" smtClean="0"/>
            <a:t>Necesidad sensación de carencia física, fisiológica o psicológica</a:t>
          </a:r>
          <a:endParaRPr lang="es-ES" sz="1200" dirty="0"/>
        </a:p>
      </dgm:t>
    </dgm:pt>
    <dgm:pt modelId="{0DF44124-AE91-427E-9B0B-6181CAB1D5FF}" type="parTrans" cxnId="{C266BDDF-812A-4ED5-BF8B-CE2334A441C3}">
      <dgm:prSet/>
      <dgm:spPr/>
      <dgm:t>
        <a:bodyPr/>
        <a:lstStyle/>
        <a:p>
          <a:endParaRPr lang="es-ES"/>
        </a:p>
      </dgm:t>
    </dgm:pt>
    <dgm:pt modelId="{B68A5778-61AD-45B6-8268-7B7CC4D1287F}" type="sibTrans" cxnId="{C266BDDF-812A-4ED5-BF8B-CE2334A441C3}">
      <dgm:prSet/>
      <dgm:spPr/>
      <dgm:t>
        <a:bodyPr/>
        <a:lstStyle/>
        <a:p>
          <a:endParaRPr lang="es-ES"/>
        </a:p>
      </dgm:t>
    </dgm:pt>
    <dgm:pt modelId="{33A94F54-FFF9-4B85-91AE-848D58E86A9B}">
      <dgm:prSet phldrT="[Texto]" custT="1"/>
      <dgm:spPr/>
      <dgm:t>
        <a:bodyPr/>
        <a:lstStyle/>
        <a:p>
          <a:r>
            <a:rPr lang="es-ES" sz="1200" b="0" i="0" dirty="0" smtClean="0"/>
            <a:t>Demanda número de personas interesadas</a:t>
          </a:r>
          <a:endParaRPr lang="es-ES" sz="1200" dirty="0"/>
        </a:p>
      </dgm:t>
    </dgm:pt>
    <dgm:pt modelId="{95F5150A-67BE-4B2C-B8BC-7C72804B3E6E}" type="parTrans" cxnId="{4302876E-1078-42B4-9C23-87AE496CDA0A}">
      <dgm:prSet/>
      <dgm:spPr/>
      <dgm:t>
        <a:bodyPr/>
        <a:lstStyle/>
        <a:p>
          <a:endParaRPr lang="es-ES"/>
        </a:p>
      </dgm:t>
    </dgm:pt>
    <dgm:pt modelId="{83CBB8B9-CDBE-40A2-9A89-CB944C4388D4}" type="sibTrans" cxnId="{4302876E-1078-42B4-9C23-87AE496CDA0A}">
      <dgm:prSet/>
      <dgm:spPr/>
      <dgm:t>
        <a:bodyPr/>
        <a:lstStyle/>
        <a:p>
          <a:endParaRPr lang="es-ES"/>
        </a:p>
      </dgm:t>
    </dgm:pt>
    <dgm:pt modelId="{3F0238EF-6309-41D5-B131-487020318C16}">
      <dgm:prSet phldrT="[Texto]" custT="1"/>
      <dgm:spPr/>
      <dgm:t>
        <a:bodyPr/>
        <a:lstStyle/>
        <a:p>
          <a:r>
            <a:rPr lang="es-ES" sz="1200" b="0" i="0" dirty="0" smtClean="0"/>
            <a:t>Oferta conjunto de bienes o servicios – satisfacer</a:t>
          </a:r>
          <a:endParaRPr lang="es-ES" sz="1200" dirty="0"/>
        </a:p>
      </dgm:t>
    </dgm:pt>
    <dgm:pt modelId="{0A133EF9-489E-40A8-A8D3-A0F506265408}" type="parTrans" cxnId="{AFB2123E-2B9B-45E4-B872-69F4DD72F73C}">
      <dgm:prSet/>
      <dgm:spPr/>
      <dgm:t>
        <a:bodyPr/>
        <a:lstStyle/>
        <a:p>
          <a:endParaRPr lang="es-ES"/>
        </a:p>
      </dgm:t>
    </dgm:pt>
    <dgm:pt modelId="{6C61C871-E751-4F61-8A22-64D214520BBF}" type="sibTrans" cxnId="{AFB2123E-2B9B-45E4-B872-69F4DD72F73C}">
      <dgm:prSet/>
      <dgm:spPr/>
      <dgm:t>
        <a:bodyPr/>
        <a:lstStyle/>
        <a:p>
          <a:endParaRPr lang="es-ES"/>
        </a:p>
      </dgm:t>
    </dgm:pt>
    <dgm:pt modelId="{49B32D40-806C-49C9-A473-A5771F2A961D}">
      <dgm:prSet phldrT="[Texto]" custT="1"/>
      <dgm:spPr/>
      <dgm:t>
        <a:bodyPr/>
        <a:lstStyle/>
        <a:p>
          <a:r>
            <a:rPr lang="es-ES" sz="1200" b="0" i="0" dirty="0" smtClean="0"/>
            <a:t>Nuevas tecnologías transformación de los hábitos del consumo</a:t>
          </a:r>
          <a:endParaRPr lang="es-ES" sz="1200" dirty="0"/>
        </a:p>
      </dgm:t>
    </dgm:pt>
    <dgm:pt modelId="{B963E027-BEE2-4DF9-A9D0-65052F8F80FF}" type="parTrans" cxnId="{D28E6D0D-D936-4FFE-98CE-98BEB31058FE}">
      <dgm:prSet/>
      <dgm:spPr/>
      <dgm:t>
        <a:bodyPr/>
        <a:lstStyle/>
        <a:p>
          <a:endParaRPr lang="es-ES"/>
        </a:p>
      </dgm:t>
    </dgm:pt>
    <dgm:pt modelId="{F0D7AAA8-FD57-4529-B99D-98632D5E0A69}" type="sibTrans" cxnId="{D28E6D0D-D936-4FFE-98CE-98BEB31058FE}">
      <dgm:prSet/>
      <dgm:spPr/>
      <dgm:t>
        <a:bodyPr/>
        <a:lstStyle/>
        <a:p>
          <a:endParaRPr lang="es-ES"/>
        </a:p>
      </dgm:t>
    </dgm:pt>
    <dgm:pt modelId="{76661462-EA12-453F-A31C-78502C54D8D1}" type="pres">
      <dgm:prSet presAssocID="{3B525382-52E9-4450-A3DF-9E9F33A7C7F5}" presName="cycle" presStyleCnt="0">
        <dgm:presLayoutVars>
          <dgm:dir/>
          <dgm:resizeHandles val="exact"/>
        </dgm:presLayoutVars>
      </dgm:prSet>
      <dgm:spPr/>
    </dgm:pt>
    <dgm:pt modelId="{7F51B7AD-6717-424E-9842-4FBC6D1AAE3E}" type="pres">
      <dgm:prSet presAssocID="{26EA864E-3B3B-4FB6-86F4-584F6FAA943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6B88CF-96CC-449E-B6D2-B56180570ACB}" type="pres">
      <dgm:prSet presAssocID="{92A1AD69-6800-4C27-A612-D22CBFD66DA6}" presName="sibTrans" presStyleLbl="sibTrans2D1" presStyleIdx="0" presStyleCnt="6"/>
      <dgm:spPr/>
    </dgm:pt>
    <dgm:pt modelId="{2CD853F4-1F67-405F-99A3-129CC5578F09}" type="pres">
      <dgm:prSet presAssocID="{92A1AD69-6800-4C27-A612-D22CBFD66DA6}" presName="connectorText" presStyleLbl="sibTrans2D1" presStyleIdx="0" presStyleCnt="6"/>
      <dgm:spPr/>
    </dgm:pt>
    <dgm:pt modelId="{B74DA4A3-AE90-49E1-82FE-A76B73C8B2D0}" type="pres">
      <dgm:prSet presAssocID="{55171B33-FF32-4ACA-A246-54E016002F0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D0BF27-8744-4BD7-A122-D1F892991B8D}" type="pres">
      <dgm:prSet presAssocID="{BC21DD09-C42B-4A14-9C64-6AC345ACDC7A}" presName="sibTrans" presStyleLbl="sibTrans2D1" presStyleIdx="1" presStyleCnt="6"/>
      <dgm:spPr/>
    </dgm:pt>
    <dgm:pt modelId="{B4CD7F51-670A-4CE3-9247-BC24FC6316E0}" type="pres">
      <dgm:prSet presAssocID="{BC21DD09-C42B-4A14-9C64-6AC345ACDC7A}" presName="connectorText" presStyleLbl="sibTrans2D1" presStyleIdx="1" presStyleCnt="6"/>
      <dgm:spPr/>
    </dgm:pt>
    <dgm:pt modelId="{53298F54-56DD-4090-8F15-906267642936}" type="pres">
      <dgm:prSet presAssocID="{906C6140-715F-4ABA-AE52-9B41D36EFF5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282FC6-E349-46BE-B589-CF3D54F6452A}" type="pres">
      <dgm:prSet presAssocID="{B68A5778-61AD-45B6-8268-7B7CC4D1287F}" presName="sibTrans" presStyleLbl="sibTrans2D1" presStyleIdx="2" presStyleCnt="6"/>
      <dgm:spPr/>
    </dgm:pt>
    <dgm:pt modelId="{0FBE4433-A67E-4747-A699-70453F6CCD19}" type="pres">
      <dgm:prSet presAssocID="{B68A5778-61AD-45B6-8268-7B7CC4D1287F}" presName="connectorText" presStyleLbl="sibTrans2D1" presStyleIdx="2" presStyleCnt="6"/>
      <dgm:spPr/>
    </dgm:pt>
    <dgm:pt modelId="{4263E033-0711-4A0F-80B0-E8F1CA1EFE97}" type="pres">
      <dgm:prSet presAssocID="{33A94F54-FFF9-4B85-91AE-848D58E86A9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5C0100-7A6C-43CC-B2F3-D5EA0D873617}" type="pres">
      <dgm:prSet presAssocID="{83CBB8B9-CDBE-40A2-9A89-CB944C4388D4}" presName="sibTrans" presStyleLbl="sibTrans2D1" presStyleIdx="3" presStyleCnt="6"/>
      <dgm:spPr/>
    </dgm:pt>
    <dgm:pt modelId="{385C9F6B-2E3C-4428-AA05-423C2D3CC2A1}" type="pres">
      <dgm:prSet presAssocID="{83CBB8B9-CDBE-40A2-9A89-CB944C4388D4}" presName="connectorText" presStyleLbl="sibTrans2D1" presStyleIdx="3" presStyleCnt="6"/>
      <dgm:spPr/>
    </dgm:pt>
    <dgm:pt modelId="{DE4EBF1C-C51C-466F-9719-CB088B60BB41}" type="pres">
      <dgm:prSet presAssocID="{3F0238EF-6309-41D5-B131-487020318C1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62117D-6205-4C53-991F-999746BE3998}" type="pres">
      <dgm:prSet presAssocID="{6C61C871-E751-4F61-8A22-64D214520BBF}" presName="sibTrans" presStyleLbl="sibTrans2D1" presStyleIdx="4" presStyleCnt="6"/>
      <dgm:spPr/>
    </dgm:pt>
    <dgm:pt modelId="{264224B0-4E1C-47F9-857A-17F728D9B9F7}" type="pres">
      <dgm:prSet presAssocID="{6C61C871-E751-4F61-8A22-64D214520BBF}" presName="connectorText" presStyleLbl="sibTrans2D1" presStyleIdx="4" presStyleCnt="6"/>
      <dgm:spPr/>
    </dgm:pt>
    <dgm:pt modelId="{391CB20B-CD35-4F54-8B8C-CA185110108A}" type="pres">
      <dgm:prSet presAssocID="{49B32D40-806C-49C9-A473-A5771F2A961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39BBC9-182A-41BB-991A-1C6515D2DE34}" type="pres">
      <dgm:prSet presAssocID="{F0D7AAA8-FD57-4529-B99D-98632D5E0A69}" presName="sibTrans" presStyleLbl="sibTrans2D1" presStyleIdx="5" presStyleCnt="6"/>
      <dgm:spPr/>
    </dgm:pt>
    <dgm:pt modelId="{C03E8D05-A523-4953-BD48-12615BBA06FC}" type="pres">
      <dgm:prSet presAssocID="{F0D7AAA8-FD57-4529-B99D-98632D5E0A69}" presName="connectorText" presStyleLbl="sibTrans2D1" presStyleIdx="5" presStyleCnt="6"/>
      <dgm:spPr/>
    </dgm:pt>
  </dgm:ptLst>
  <dgm:cxnLst>
    <dgm:cxn modelId="{4302876E-1078-42B4-9C23-87AE496CDA0A}" srcId="{3B525382-52E9-4450-A3DF-9E9F33A7C7F5}" destId="{33A94F54-FFF9-4B85-91AE-848D58E86A9B}" srcOrd="3" destOrd="0" parTransId="{95F5150A-67BE-4B2C-B8BC-7C72804B3E6E}" sibTransId="{83CBB8B9-CDBE-40A2-9A89-CB944C4388D4}"/>
    <dgm:cxn modelId="{AE75EE47-1F6E-4A6A-9528-906588E94E5B}" type="presOf" srcId="{55171B33-FF32-4ACA-A246-54E016002F0C}" destId="{B74DA4A3-AE90-49E1-82FE-A76B73C8B2D0}" srcOrd="0" destOrd="0" presId="urn:microsoft.com/office/officeart/2005/8/layout/cycle2"/>
    <dgm:cxn modelId="{34EA4204-C5D7-4DD1-9096-D4DC67D5A9EB}" type="presOf" srcId="{3B525382-52E9-4450-A3DF-9E9F33A7C7F5}" destId="{76661462-EA12-453F-A31C-78502C54D8D1}" srcOrd="0" destOrd="0" presId="urn:microsoft.com/office/officeart/2005/8/layout/cycle2"/>
    <dgm:cxn modelId="{3C3A3337-8F14-4CE4-BF3E-F3933A1E467C}" type="presOf" srcId="{BC21DD09-C42B-4A14-9C64-6AC345ACDC7A}" destId="{B0D0BF27-8744-4BD7-A122-D1F892991B8D}" srcOrd="0" destOrd="0" presId="urn:microsoft.com/office/officeart/2005/8/layout/cycle2"/>
    <dgm:cxn modelId="{F426A31B-02AE-4CBE-B727-7804C4695193}" type="presOf" srcId="{26EA864E-3B3B-4FB6-86F4-584F6FAA9431}" destId="{7F51B7AD-6717-424E-9842-4FBC6D1AAE3E}" srcOrd="0" destOrd="0" presId="urn:microsoft.com/office/officeart/2005/8/layout/cycle2"/>
    <dgm:cxn modelId="{39B3BDAD-5FEC-4547-A709-62388C84A171}" type="presOf" srcId="{83CBB8B9-CDBE-40A2-9A89-CB944C4388D4}" destId="{1D5C0100-7A6C-43CC-B2F3-D5EA0D873617}" srcOrd="0" destOrd="0" presId="urn:microsoft.com/office/officeart/2005/8/layout/cycle2"/>
    <dgm:cxn modelId="{B111E666-6C23-455C-A149-64D9AD6A0808}" type="presOf" srcId="{B68A5778-61AD-45B6-8268-7B7CC4D1287F}" destId="{0FBE4433-A67E-4747-A699-70453F6CCD19}" srcOrd="1" destOrd="0" presId="urn:microsoft.com/office/officeart/2005/8/layout/cycle2"/>
    <dgm:cxn modelId="{D28E6D0D-D936-4FFE-98CE-98BEB31058FE}" srcId="{3B525382-52E9-4450-A3DF-9E9F33A7C7F5}" destId="{49B32D40-806C-49C9-A473-A5771F2A961D}" srcOrd="5" destOrd="0" parTransId="{B963E027-BEE2-4DF9-A9D0-65052F8F80FF}" sibTransId="{F0D7AAA8-FD57-4529-B99D-98632D5E0A69}"/>
    <dgm:cxn modelId="{959DA35B-798A-44F3-9745-FA89B7C5C058}" type="presOf" srcId="{BC21DD09-C42B-4A14-9C64-6AC345ACDC7A}" destId="{B4CD7F51-670A-4CE3-9247-BC24FC6316E0}" srcOrd="1" destOrd="0" presId="urn:microsoft.com/office/officeart/2005/8/layout/cycle2"/>
    <dgm:cxn modelId="{3F963E06-D152-4F0B-A502-65FDB1145012}" type="presOf" srcId="{49B32D40-806C-49C9-A473-A5771F2A961D}" destId="{391CB20B-CD35-4F54-8B8C-CA185110108A}" srcOrd="0" destOrd="0" presId="urn:microsoft.com/office/officeart/2005/8/layout/cycle2"/>
    <dgm:cxn modelId="{C649DAF6-713C-4E99-A2D4-875C6BFDE79E}" type="presOf" srcId="{F0D7AAA8-FD57-4529-B99D-98632D5E0A69}" destId="{FD39BBC9-182A-41BB-991A-1C6515D2DE34}" srcOrd="0" destOrd="0" presId="urn:microsoft.com/office/officeart/2005/8/layout/cycle2"/>
    <dgm:cxn modelId="{AFB2123E-2B9B-45E4-B872-69F4DD72F73C}" srcId="{3B525382-52E9-4450-A3DF-9E9F33A7C7F5}" destId="{3F0238EF-6309-41D5-B131-487020318C16}" srcOrd="4" destOrd="0" parTransId="{0A133EF9-489E-40A8-A8D3-A0F506265408}" sibTransId="{6C61C871-E751-4F61-8A22-64D214520BBF}"/>
    <dgm:cxn modelId="{76F0A3D0-91AF-4E3A-AADB-F1F5CD11DDB0}" type="presOf" srcId="{906C6140-715F-4ABA-AE52-9B41D36EFF5C}" destId="{53298F54-56DD-4090-8F15-906267642936}" srcOrd="0" destOrd="0" presId="urn:microsoft.com/office/officeart/2005/8/layout/cycle2"/>
    <dgm:cxn modelId="{46D54A8E-4422-42B9-9CF5-C4ADBA373B7E}" srcId="{3B525382-52E9-4450-A3DF-9E9F33A7C7F5}" destId="{55171B33-FF32-4ACA-A246-54E016002F0C}" srcOrd="1" destOrd="0" parTransId="{357D06BB-15E2-4153-9EB4-E233B667F6B6}" sibTransId="{BC21DD09-C42B-4A14-9C64-6AC345ACDC7A}"/>
    <dgm:cxn modelId="{51DDEB5C-F2A2-496F-8338-3D44337FBD25}" type="presOf" srcId="{33A94F54-FFF9-4B85-91AE-848D58E86A9B}" destId="{4263E033-0711-4A0F-80B0-E8F1CA1EFE97}" srcOrd="0" destOrd="0" presId="urn:microsoft.com/office/officeart/2005/8/layout/cycle2"/>
    <dgm:cxn modelId="{792D366F-97A5-4733-B5F9-B2FC521F0095}" type="presOf" srcId="{83CBB8B9-CDBE-40A2-9A89-CB944C4388D4}" destId="{385C9F6B-2E3C-4428-AA05-423C2D3CC2A1}" srcOrd="1" destOrd="0" presId="urn:microsoft.com/office/officeart/2005/8/layout/cycle2"/>
    <dgm:cxn modelId="{F092C0F8-A2DE-4A2A-9F57-71E92C159884}" type="presOf" srcId="{F0D7AAA8-FD57-4529-B99D-98632D5E0A69}" destId="{C03E8D05-A523-4953-BD48-12615BBA06FC}" srcOrd="1" destOrd="0" presId="urn:microsoft.com/office/officeart/2005/8/layout/cycle2"/>
    <dgm:cxn modelId="{C266BDDF-812A-4ED5-BF8B-CE2334A441C3}" srcId="{3B525382-52E9-4450-A3DF-9E9F33A7C7F5}" destId="{906C6140-715F-4ABA-AE52-9B41D36EFF5C}" srcOrd="2" destOrd="0" parTransId="{0DF44124-AE91-427E-9B0B-6181CAB1D5FF}" sibTransId="{B68A5778-61AD-45B6-8268-7B7CC4D1287F}"/>
    <dgm:cxn modelId="{191EA6BD-DA8A-4858-A23C-FDFAF2789BF1}" type="presOf" srcId="{92A1AD69-6800-4C27-A612-D22CBFD66DA6}" destId="{996B88CF-96CC-449E-B6D2-B56180570ACB}" srcOrd="0" destOrd="0" presId="urn:microsoft.com/office/officeart/2005/8/layout/cycle2"/>
    <dgm:cxn modelId="{D57CD5D3-B25A-46C1-8015-0AA6797FB516}" type="presOf" srcId="{3F0238EF-6309-41D5-B131-487020318C16}" destId="{DE4EBF1C-C51C-466F-9719-CB088B60BB41}" srcOrd="0" destOrd="0" presId="urn:microsoft.com/office/officeart/2005/8/layout/cycle2"/>
    <dgm:cxn modelId="{601066AE-5F55-4C55-A6B7-3ABAC6B5FA38}" type="presOf" srcId="{92A1AD69-6800-4C27-A612-D22CBFD66DA6}" destId="{2CD853F4-1F67-405F-99A3-129CC5578F09}" srcOrd="1" destOrd="0" presId="urn:microsoft.com/office/officeart/2005/8/layout/cycle2"/>
    <dgm:cxn modelId="{0791F383-F9BB-4A27-B164-9BE0530CA0C8}" type="presOf" srcId="{6C61C871-E751-4F61-8A22-64D214520BBF}" destId="{C462117D-6205-4C53-991F-999746BE3998}" srcOrd="0" destOrd="0" presId="urn:microsoft.com/office/officeart/2005/8/layout/cycle2"/>
    <dgm:cxn modelId="{0A56D8D1-E811-4E0F-AEB1-220805077140}" srcId="{3B525382-52E9-4450-A3DF-9E9F33A7C7F5}" destId="{26EA864E-3B3B-4FB6-86F4-584F6FAA9431}" srcOrd="0" destOrd="0" parTransId="{692800F6-429C-4114-9B07-BB4BEEEAA719}" sibTransId="{92A1AD69-6800-4C27-A612-D22CBFD66DA6}"/>
    <dgm:cxn modelId="{4E13EB72-9C85-4CCE-9402-F14D6D63CFCC}" type="presOf" srcId="{B68A5778-61AD-45B6-8268-7B7CC4D1287F}" destId="{18282FC6-E349-46BE-B589-CF3D54F6452A}" srcOrd="0" destOrd="0" presId="urn:microsoft.com/office/officeart/2005/8/layout/cycle2"/>
    <dgm:cxn modelId="{8B3BD286-AEFE-438E-BAD5-EFAA21161322}" type="presOf" srcId="{6C61C871-E751-4F61-8A22-64D214520BBF}" destId="{264224B0-4E1C-47F9-857A-17F728D9B9F7}" srcOrd="1" destOrd="0" presId="urn:microsoft.com/office/officeart/2005/8/layout/cycle2"/>
    <dgm:cxn modelId="{8C4D8076-96D6-49D5-831F-149AB9CDD3BD}" type="presParOf" srcId="{76661462-EA12-453F-A31C-78502C54D8D1}" destId="{7F51B7AD-6717-424E-9842-4FBC6D1AAE3E}" srcOrd="0" destOrd="0" presId="urn:microsoft.com/office/officeart/2005/8/layout/cycle2"/>
    <dgm:cxn modelId="{193FE1D8-F26A-44DE-934C-7EB6797E8C62}" type="presParOf" srcId="{76661462-EA12-453F-A31C-78502C54D8D1}" destId="{996B88CF-96CC-449E-B6D2-B56180570ACB}" srcOrd="1" destOrd="0" presId="urn:microsoft.com/office/officeart/2005/8/layout/cycle2"/>
    <dgm:cxn modelId="{EDA51E76-0FF6-4756-8106-5A3B0BEE0088}" type="presParOf" srcId="{996B88CF-96CC-449E-B6D2-B56180570ACB}" destId="{2CD853F4-1F67-405F-99A3-129CC5578F09}" srcOrd="0" destOrd="0" presId="urn:microsoft.com/office/officeart/2005/8/layout/cycle2"/>
    <dgm:cxn modelId="{52D96E68-5562-4E20-AB0E-C0492B4C750F}" type="presParOf" srcId="{76661462-EA12-453F-A31C-78502C54D8D1}" destId="{B74DA4A3-AE90-49E1-82FE-A76B73C8B2D0}" srcOrd="2" destOrd="0" presId="urn:microsoft.com/office/officeart/2005/8/layout/cycle2"/>
    <dgm:cxn modelId="{64D4854D-4B3A-44A0-A4D4-015BB5B363A5}" type="presParOf" srcId="{76661462-EA12-453F-A31C-78502C54D8D1}" destId="{B0D0BF27-8744-4BD7-A122-D1F892991B8D}" srcOrd="3" destOrd="0" presId="urn:microsoft.com/office/officeart/2005/8/layout/cycle2"/>
    <dgm:cxn modelId="{6BD5E103-6ABF-44AE-9E25-07450D7901CF}" type="presParOf" srcId="{B0D0BF27-8744-4BD7-A122-D1F892991B8D}" destId="{B4CD7F51-670A-4CE3-9247-BC24FC6316E0}" srcOrd="0" destOrd="0" presId="urn:microsoft.com/office/officeart/2005/8/layout/cycle2"/>
    <dgm:cxn modelId="{E10FF985-8546-41E7-8B9B-00812E55EEEE}" type="presParOf" srcId="{76661462-EA12-453F-A31C-78502C54D8D1}" destId="{53298F54-56DD-4090-8F15-906267642936}" srcOrd="4" destOrd="0" presId="urn:microsoft.com/office/officeart/2005/8/layout/cycle2"/>
    <dgm:cxn modelId="{9DAB39C7-0C98-46C5-98B3-7C3A4282BF63}" type="presParOf" srcId="{76661462-EA12-453F-A31C-78502C54D8D1}" destId="{18282FC6-E349-46BE-B589-CF3D54F6452A}" srcOrd="5" destOrd="0" presId="urn:microsoft.com/office/officeart/2005/8/layout/cycle2"/>
    <dgm:cxn modelId="{ECF7EEC6-E258-43D1-829B-C01CEB3A206E}" type="presParOf" srcId="{18282FC6-E349-46BE-B589-CF3D54F6452A}" destId="{0FBE4433-A67E-4747-A699-70453F6CCD19}" srcOrd="0" destOrd="0" presId="urn:microsoft.com/office/officeart/2005/8/layout/cycle2"/>
    <dgm:cxn modelId="{2EDA5B2C-BD2B-4BE5-A8E3-61F99188740E}" type="presParOf" srcId="{76661462-EA12-453F-A31C-78502C54D8D1}" destId="{4263E033-0711-4A0F-80B0-E8F1CA1EFE97}" srcOrd="6" destOrd="0" presId="urn:microsoft.com/office/officeart/2005/8/layout/cycle2"/>
    <dgm:cxn modelId="{935B7D66-0F69-4ED7-8C6A-2DF2ABC95DCD}" type="presParOf" srcId="{76661462-EA12-453F-A31C-78502C54D8D1}" destId="{1D5C0100-7A6C-43CC-B2F3-D5EA0D873617}" srcOrd="7" destOrd="0" presId="urn:microsoft.com/office/officeart/2005/8/layout/cycle2"/>
    <dgm:cxn modelId="{A499E352-03C1-4CE5-8B29-DA759DB07308}" type="presParOf" srcId="{1D5C0100-7A6C-43CC-B2F3-D5EA0D873617}" destId="{385C9F6B-2E3C-4428-AA05-423C2D3CC2A1}" srcOrd="0" destOrd="0" presId="urn:microsoft.com/office/officeart/2005/8/layout/cycle2"/>
    <dgm:cxn modelId="{1B6E3A42-4CC8-45BE-A7C6-B5F7060A8F39}" type="presParOf" srcId="{76661462-EA12-453F-A31C-78502C54D8D1}" destId="{DE4EBF1C-C51C-466F-9719-CB088B60BB41}" srcOrd="8" destOrd="0" presId="urn:microsoft.com/office/officeart/2005/8/layout/cycle2"/>
    <dgm:cxn modelId="{4803BE9B-B679-420A-A42B-C7E102A63DF2}" type="presParOf" srcId="{76661462-EA12-453F-A31C-78502C54D8D1}" destId="{C462117D-6205-4C53-991F-999746BE3998}" srcOrd="9" destOrd="0" presId="urn:microsoft.com/office/officeart/2005/8/layout/cycle2"/>
    <dgm:cxn modelId="{509FA354-789C-43E2-B79B-3F0E9037D8C9}" type="presParOf" srcId="{C462117D-6205-4C53-991F-999746BE3998}" destId="{264224B0-4E1C-47F9-857A-17F728D9B9F7}" srcOrd="0" destOrd="0" presId="urn:microsoft.com/office/officeart/2005/8/layout/cycle2"/>
    <dgm:cxn modelId="{9392CABB-38D2-4E5C-9C5B-955FAC626D26}" type="presParOf" srcId="{76661462-EA12-453F-A31C-78502C54D8D1}" destId="{391CB20B-CD35-4F54-8B8C-CA185110108A}" srcOrd="10" destOrd="0" presId="urn:microsoft.com/office/officeart/2005/8/layout/cycle2"/>
    <dgm:cxn modelId="{BF25747A-9469-474C-B25A-D1DA10541052}" type="presParOf" srcId="{76661462-EA12-453F-A31C-78502C54D8D1}" destId="{FD39BBC9-182A-41BB-991A-1C6515D2DE34}" srcOrd="11" destOrd="0" presId="urn:microsoft.com/office/officeart/2005/8/layout/cycle2"/>
    <dgm:cxn modelId="{8ADA1BB9-12A8-4659-94FD-4160E5E118AF}" type="presParOf" srcId="{FD39BBC9-182A-41BB-991A-1C6515D2DE34}" destId="{C03E8D05-A523-4953-BD48-12615BBA06F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1B7AD-6717-424E-9842-4FBC6D1AAE3E}">
      <dsp:nvSpPr>
        <dsp:cNvPr id="0" name=""/>
        <dsp:cNvSpPr/>
      </dsp:nvSpPr>
      <dsp:spPr>
        <a:xfrm>
          <a:off x="3547088" y="2127"/>
          <a:ext cx="1186743" cy="11867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kern="1200" dirty="0" smtClean="0"/>
            <a:t>Producto bien material o inmaterial</a:t>
          </a:r>
          <a:endParaRPr lang="es-ES" sz="1200" kern="1200" dirty="0"/>
        </a:p>
      </dsp:txBody>
      <dsp:txXfrm>
        <a:off x="3720882" y="175921"/>
        <a:ext cx="839155" cy="839155"/>
      </dsp:txXfrm>
    </dsp:sp>
    <dsp:sp modelId="{996B88CF-96CC-449E-B6D2-B56180570ACB}">
      <dsp:nvSpPr>
        <dsp:cNvPr id="0" name=""/>
        <dsp:cNvSpPr/>
      </dsp:nvSpPr>
      <dsp:spPr>
        <a:xfrm rot="1800000">
          <a:off x="4746421" y="835971"/>
          <a:ext cx="314831" cy="400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4752748" y="892464"/>
        <a:ext cx="220382" cy="240315"/>
      </dsp:txXfrm>
    </dsp:sp>
    <dsp:sp modelId="{B74DA4A3-AE90-49E1-82FE-A76B73C8B2D0}">
      <dsp:nvSpPr>
        <dsp:cNvPr id="0" name=""/>
        <dsp:cNvSpPr/>
      </dsp:nvSpPr>
      <dsp:spPr>
        <a:xfrm>
          <a:off x="5089275" y="892509"/>
          <a:ext cx="1186743" cy="11867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kern="1200" dirty="0" smtClean="0"/>
            <a:t>Mercado lugar físico o virtual - compradores y vendedores</a:t>
          </a:r>
          <a:endParaRPr lang="es-ES" sz="1200" kern="1200" dirty="0"/>
        </a:p>
      </dsp:txBody>
      <dsp:txXfrm>
        <a:off x="5263069" y="1066303"/>
        <a:ext cx="839155" cy="839155"/>
      </dsp:txXfrm>
    </dsp:sp>
    <dsp:sp modelId="{B0D0BF27-8744-4BD7-A122-D1F892991B8D}">
      <dsp:nvSpPr>
        <dsp:cNvPr id="0" name=""/>
        <dsp:cNvSpPr/>
      </dsp:nvSpPr>
      <dsp:spPr>
        <a:xfrm rot="5400000">
          <a:off x="5525231" y="2167090"/>
          <a:ext cx="314831" cy="400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5572456" y="2199971"/>
        <a:ext cx="220382" cy="240315"/>
      </dsp:txXfrm>
    </dsp:sp>
    <dsp:sp modelId="{53298F54-56DD-4090-8F15-906267642936}">
      <dsp:nvSpPr>
        <dsp:cNvPr id="0" name=""/>
        <dsp:cNvSpPr/>
      </dsp:nvSpPr>
      <dsp:spPr>
        <a:xfrm>
          <a:off x="5089275" y="2673274"/>
          <a:ext cx="1186743" cy="11867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kern="1200" dirty="0" smtClean="0"/>
            <a:t>Necesidad sensación de carencia física, fisiológica o psicológica</a:t>
          </a:r>
          <a:endParaRPr lang="es-ES" sz="1200" kern="1200" dirty="0"/>
        </a:p>
      </dsp:txBody>
      <dsp:txXfrm>
        <a:off x="5263069" y="2847068"/>
        <a:ext cx="839155" cy="839155"/>
      </dsp:txXfrm>
    </dsp:sp>
    <dsp:sp modelId="{18282FC6-E349-46BE-B589-CF3D54F6452A}">
      <dsp:nvSpPr>
        <dsp:cNvPr id="0" name=""/>
        <dsp:cNvSpPr/>
      </dsp:nvSpPr>
      <dsp:spPr>
        <a:xfrm rot="9000000">
          <a:off x="4761854" y="3507118"/>
          <a:ext cx="314831" cy="400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 rot="10800000">
        <a:off x="4849976" y="3563611"/>
        <a:ext cx="220382" cy="240315"/>
      </dsp:txXfrm>
    </dsp:sp>
    <dsp:sp modelId="{4263E033-0711-4A0F-80B0-E8F1CA1EFE97}">
      <dsp:nvSpPr>
        <dsp:cNvPr id="0" name=""/>
        <dsp:cNvSpPr/>
      </dsp:nvSpPr>
      <dsp:spPr>
        <a:xfrm>
          <a:off x="3547088" y="3563656"/>
          <a:ext cx="1186743" cy="11867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kern="1200" dirty="0" smtClean="0"/>
            <a:t>Demanda número de personas interesadas</a:t>
          </a:r>
          <a:endParaRPr lang="es-ES" sz="1200" kern="1200" dirty="0"/>
        </a:p>
      </dsp:txBody>
      <dsp:txXfrm>
        <a:off x="3720882" y="3737450"/>
        <a:ext cx="839155" cy="839155"/>
      </dsp:txXfrm>
    </dsp:sp>
    <dsp:sp modelId="{1D5C0100-7A6C-43CC-B2F3-D5EA0D873617}">
      <dsp:nvSpPr>
        <dsp:cNvPr id="0" name=""/>
        <dsp:cNvSpPr/>
      </dsp:nvSpPr>
      <dsp:spPr>
        <a:xfrm rot="12600000">
          <a:off x="3219667" y="3516029"/>
          <a:ext cx="314831" cy="400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 rot="10800000">
        <a:off x="3307789" y="3619746"/>
        <a:ext cx="220382" cy="240315"/>
      </dsp:txXfrm>
    </dsp:sp>
    <dsp:sp modelId="{DE4EBF1C-C51C-466F-9719-CB088B60BB41}">
      <dsp:nvSpPr>
        <dsp:cNvPr id="0" name=""/>
        <dsp:cNvSpPr/>
      </dsp:nvSpPr>
      <dsp:spPr>
        <a:xfrm>
          <a:off x="2004900" y="2673274"/>
          <a:ext cx="1186743" cy="11867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kern="1200" dirty="0" smtClean="0"/>
            <a:t>Oferta conjunto de bienes o servicios – satisfacer</a:t>
          </a:r>
          <a:endParaRPr lang="es-ES" sz="1200" kern="1200" dirty="0"/>
        </a:p>
      </dsp:txBody>
      <dsp:txXfrm>
        <a:off x="2178694" y="2847068"/>
        <a:ext cx="839155" cy="839155"/>
      </dsp:txXfrm>
    </dsp:sp>
    <dsp:sp modelId="{C462117D-6205-4C53-991F-999746BE3998}">
      <dsp:nvSpPr>
        <dsp:cNvPr id="0" name=""/>
        <dsp:cNvSpPr/>
      </dsp:nvSpPr>
      <dsp:spPr>
        <a:xfrm rot="16200000">
          <a:off x="2440856" y="2184910"/>
          <a:ext cx="314831" cy="400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2488081" y="2312240"/>
        <a:ext cx="220382" cy="240315"/>
      </dsp:txXfrm>
    </dsp:sp>
    <dsp:sp modelId="{391CB20B-CD35-4F54-8B8C-CA185110108A}">
      <dsp:nvSpPr>
        <dsp:cNvPr id="0" name=""/>
        <dsp:cNvSpPr/>
      </dsp:nvSpPr>
      <dsp:spPr>
        <a:xfrm>
          <a:off x="2004900" y="892509"/>
          <a:ext cx="1186743" cy="11867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kern="1200" dirty="0" smtClean="0"/>
            <a:t>Nuevas tecnologías transformación de los hábitos del consumo</a:t>
          </a:r>
          <a:endParaRPr lang="es-ES" sz="1200" kern="1200" dirty="0"/>
        </a:p>
      </dsp:txBody>
      <dsp:txXfrm>
        <a:off x="2178694" y="1066303"/>
        <a:ext cx="839155" cy="839155"/>
      </dsp:txXfrm>
    </dsp:sp>
    <dsp:sp modelId="{FD39BBC9-182A-41BB-991A-1C6515D2DE34}">
      <dsp:nvSpPr>
        <dsp:cNvPr id="0" name=""/>
        <dsp:cNvSpPr/>
      </dsp:nvSpPr>
      <dsp:spPr>
        <a:xfrm rot="19800000">
          <a:off x="3204233" y="844882"/>
          <a:ext cx="314831" cy="400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3210560" y="948599"/>
        <a:ext cx="220382" cy="240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E6BC-CACA-40A1-AAFB-DAF659FDFA1B}" type="datetimeFigureOut">
              <a:rPr lang="es-CO" smtClean="0"/>
              <a:t>5/10/2018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43E4-AB76-4DCC-84D5-60F15A3C51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163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E6BC-CACA-40A1-AAFB-DAF659FDFA1B}" type="datetimeFigureOut">
              <a:rPr lang="es-CO" smtClean="0"/>
              <a:t>5/10/2018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43E4-AB76-4DCC-84D5-60F15A3C51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242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E6BC-CACA-40A1-AAFB-DAF659FDFA1B}" type="datetimeFigureOut">
              <a:rPr lang="es-CO" smtClean="0"/>
              <a:t>5/10/2018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43E4-AB76-4DCC-84D5-60F15A3C51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938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E6BC-CACA-40A1-AAFB-DAF659FDFA1B}" type="datetimeFigureOut">
              <a:rPr lang="es-CO" smtClean="0"/>
              <a:t>5/10/2018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43E4-AB76-4DCC-84D5-60F15A3C515F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5472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E6BC-CACA-40A1-AAFB-DAF659FDFA1B}" type="datetimeFigureOut">
              <a:rPr lang="es-CO" smtClean="0"/>
              <a:t>5/10/2018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43E4-AB76-4DCC-84D5-60F15A3C51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7757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E6BC-CACA-40A1-AAFB-DAF659FDFA1B}" type="datetimeFigureOut">
              <a:rPr lang="es-CO" smtClean="0"/>
              <a:t>5/10/2018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43E4-AB76-4DCC-84D5-60F15A3C51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1788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E6BC-CACA-40A1-AAFB-DAF659FDFA1B}" type="datetimeFigureOut">
              <a:rPr lang="es-CO" smtClean="0"/>
              <a:t>5/10/2018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43E4-AB76-4DCC-84D5-60F15A3C51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3026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E6BC-CACA-40A1-AAFB-DAF659FDFA1B}" type="datetimeFigureOut">
              <a:rPr lang="es-CO" smtClean="0"/>
              <a:t>5/10/2018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43E4-AB76-4DCC-84D5-60F15A3C51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6735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E6BC-CACA-40A1-AAFB-DAF659FDFA1B}" type="datetimeFigureOut">
              <a:rPr lang="es-CO" smtClean="0"/>
              <a:t>5/10/2018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43E4-AB76-4DCC-84D5-60F15A3C51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851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E6BC-CACA-40A1-AAFB-DAF659FDFA1B}" type="datetimeFigureOut">
              <a:rPr lang="es-CO" smtClean="0"/>
              <a:t>5/10/2018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43E4-AB76-4DCC-84D5-60F15A3C51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522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E6BC-CACA-40A1-AAFB-DAF659FDFA1B}" type="datetimeFigureOut">
              <a:rPr lang="es-CO" smtClean="0"/>
              <a:t>5/10/2018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43E4-AB76-4DCC-84D5-60F15A3C51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807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E6BC-CACA-40A1-AAFB-DAF659FDFA1B}" type="datetimeFigureOut">
              <a:rPr lang="es-CO" smtClean="0"/>
              <a:t>5/10/2018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43E4-AB76-4DCC-84D5-60F15A3C51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145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E6BC-CACA-40A1-AAFB-DAF659FDFA1B}" type="datetimeFigureOut">
              <a:rPr lang="es-CO" smtClean="0"/>
              <a:t>5/10/2018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43E4-AB76-4DCC-84D5-60F15A3C51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62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E6BC-CACA-40A1-AAFB-DAF659FDFA1B}" type="datetimeFigureOut">
              <a:rPr lang="es-CO" smtClean="0"/>
              <a:t>5/10/2018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43E4-AB76-4DCC-84D5-60F15A3C51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136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E6BC-CACA-40A1-AAFB-DAF659FDFA1B}" type="datetimeFigureOut">
              <a:rPr lang="es-CO" smtClean="0"/>
              <a:t>5/10/2018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43E4-AB76-4DCC-84D5-60F15A3C51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94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E6BC-CACA-40A1-AAFB-DAF659FDFA1B}" type="datetimeFigureOut">
              <a:rPr lang="es-CO" smtClean="0"/>
              <a:t>5/10/2018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43E4-AB76-4DCC-84D5-60F15A3C51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755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E6BC-CACA-40A1-AAFB-DAF659FDFA1B}" type="datetimeFigureOut">
              <a:rPr lang="es-CO" smtClean="0"/>
              <a:t>5/10/2018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443E4-AB76-4DCC-84D5-60F15A3C51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875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96AE6BC-CACA-40A1-AAFB-DAF659FDFA1B}" type="datetimeFigureOut">
              <a:rPr lang="es-CO" smtClean="0"/>
              <a:t>5/10/2018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5443E4-AB76-4DCC-84D5-60F15A3C51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533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marketing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sz="2800" dirty="0" smtClean="0"/>
              <a:t>Conceptos básicos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7358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7239000" cy="5691032"/>
          </a:xfrm>
        </p:spPr>
        <p:txBody>
          <a:bodyPr/>
          <a:lstStyle/>
          <a:p>
            <a:r>
              <a:rPr lang="es-CO" dirty="0" smtClean="0"/>
              <a:t>Relaciones publicas</a:t>
            </a:r>
            <a:endParaRPr lang="es-CO" dirty="0"/>
          </a:p>
        </p:txBody>
      </p:sp>
      <p:pic>
        <p:nvPicPr>
          <p:cNvPr id="5124" name="Picture 4" descr="https://encrypted-tbn2.gstatic.com/images?q=tbn:ANd9GcT4C7c7XeZttq6LNj6LSYv03MiHZJtu67S6K_mjsmruuEuQ69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107" y="1556792"/>
            <a:ext cx="472208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0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7239000" cy="5835048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Inteligencia comercial: herramienta para la toma de decisiones</a:t>
            </a:r>
          </a:p>
          <a:p>
            <a:endParaRPr lang="es-C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36" y="2060849"/>
            <a:ext cx="554713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Definición de marketing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01912" y="1988840"/>
            <a:ext cx="7772870" cy="43924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base"/>
            <a:r>
              <a:rPr lang="es-ES" cap="none" dirty="0" smtClean="0"/>
              <a:t>«Marketing es un proceso social por el que los individuos y los grupos obtienen lo que ellos necesitan y desean a través de la creación e intercambio de productos y su valoración con otros» (P. </a:t>
            </a:r>
            <a:r>
              <a:rPr lang="es-ES" cap="none" dirty="0" err="1" smtClean="0"/>
              <a:t>Kotler</a:t>
            </a:r>
            <a:r>
              <a:rPr lang="es-ES" cap="none" dirty="0" smtClean="0"/>
              <a:t>).</a:t>
            </a:r>
          </a:p>
          <a:p>
            <a:pPr fontAlgn="base"/>
            <a:r>
              <a:rPr lang="es-ES" cap="none" dirty="0" smtClean="0"/>
              <a:t>«Marketing es una función organizacional y un conjunto de procesos para crear, comunicar y entregar valor a los clientes y para gestionar las relaciones con ellos de tal modo que beneficie a la organización y a sus </a:t>
            </a:r>
            <a:r>
              <a:rPr lang="es-ES" i="1" cap="none" dirty="0" err="1" smtClean="0"/>
              <a:t>stakeholders</a:t>
            </a:r>
            <a:r>
              <a:rPr lang="es-ES" cap="none" dirty="0" smtClean="0"/>
              <a:t>» (asociación americana de marketing, ama).</a:t>
            </a:r>
          </a:p>
          <a:p>
            <a:pPr fontAlgn="base"/>
            <a:r>
              <a:rPr lang="es-ES" cap="none" dirty="0" smtClean="0"/>
              <a:t>«El marketing tiene como objetivo el conocer y comprender tan bien al consumidor que el producto se ajuste perfectamente a sus necesidades» (p. Drucker).</a:t>
            </a:r>
            <a:endParaRPr lang="es-ES" cap="none" dirty="0"/>
          </a:p>
        </p:txBody>
      </p:sp>
    </p:spTree>
    <p:extLst>
      <p:ext uri="{BB962C8B-B14F-4D97-AF65-F5344CB8AC3E}">
        <p14:creationId xmlns:p14="http://schemas.microsoft.com/office/powerpoint/2010/main" val="3870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Variables básicas del marketing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7491524"/>
              </p:ext>
            </p:extLst>
          </p:nvPr>
        </p:nvGraphicFramePr>
        <p:xfrm>
          <a:off x="467544" y="1916832"/>
          <a:ext cx="8280920" cy="475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02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Áreas de actividad</a:t>
            </a:r>
            <a:br>
              <a:rPr lang="es-ES" b="1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330" y="1916832"/>
            <a:ext cx="7773340" cy="41764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base"/>
            <a:r>
              <a:rPr lang="es-ES" cap="none" dirty="0" smtClean="0"/>
              <a:t>Investigación de mercados.</a:t>
            </a:r>
          </a:p>
          <a:p>
            <a:pPr fontAlgn="base"/>
            <a:r>
              <a:rPr lang="es-ES" cap="none" dirty="0" smtClean="0"/>
              <a:t>Programación y desarrollo del producto, fijación de precios.</a:t>
            </a:r>
          </a:p>
          <a:p>
            <a:pPr fontAlgn="base"/>
            <a:r>
              <a:rPr lang="es-ES" cap="none" dirty="0" smtClean="0"/>
              <a:t>Canales de distribución y logística.</a:t>
            </a:r>
          </a:p>
          <a:p>
            <a:pPr fontAlgn="base"/>
            <a:r>
              <a:rPr lang="es-ES" cap="none" dirty="0" smtClean="0"/>
              <a:t>Comunicación integral: publicidad, comunicación e imagen, relaciones públicas (</a:t>
            </a:r>
            <a:r>
              <a:rPr lang="es-ES" cap="none" dirty="0" err="1" smtClean="0"/>
              <a:t>rr.</a:t>
            </a:r>
            <a:r>
              <a:rPr lang="es-ES" cap="none" dirty="0" smtClean="0"/>
              <a:t> Pp.), Marketing directo, promoción, etc.</a:t>
            </a:r>
          </a:p>
          <a:p>
            <a:pPr fontAlgn="base"/>
            <a:r>
              <a:rPr lang="es-ES" cap="none" dirty="0" smtClean="0"/>
              <a:t>Organización del departamento comercial. Ventas inteligentes.</a:t>
            </a:r>
          </a:p>
          <a:p>
            <a:pPr fontAlgn="base"/>
            <a:r>
              <a:rPr lang="es-ES" cap="none" dirty="0" smtClean="0"/>
              <a:t>Internet y nuevas tecnologías.</a:t>
            </a:r>
            <a:endParaRPr lang="es-ES" cap="none" dirty="0"/>
          </a:p>
        </p:txBody>
      </p:sp>
    </p:spTree>
    <p:extLst>
      <p:ext uri="{BB962C8B-B14F-4D97-AF65-F5344CB8AC3E}">
        <p14:creationId xmlns:p14="http://schemas.microsoft.com/office/powerpoint/2010/main" val="11355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082290"/>
          </a:xfrm>
        </p:spPr>
        <p:txBody>
          <a:bodyPr/>
          <a:lstStyle/>
          <a:p>
            <a:r>
              <a:rPr lang="es-ES" dirty="0" smtClean="0"/>
              <a:t>Evolución del marketing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55267" y="1844824"/>
            <a:ext cx="7039804" cy="4464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293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Tendencias del siglo XXI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A</a:t>
            </a:r>
            <a:r>
              <a:rPr lang="es-CO" dirty="0" smtClean="0"/>
              <a:t>spectos como la tecnología, la cultura, la globalización y la competencia hacen que aparezcan nuevas variables, ejemplo:</a:t>
            </a:r>
          </a:p>
          <a:p>
            <a:pPr>
              <a:buFont typeface="Wingdings" pitchFamily="2" charset="2"/>
              <a:buChar char="v"/>
            </a:pPr>
            <a:r>
              <a:rPr lang="es-CO" dirty="0" smtClean="0"/>
              <a:t>Variable crédito</a:t>
            </a:r>
          </a:p>
          <a:p>
            <a:pPr>
              <a:buFont typeface="Wingdings" pitchFamily="2" charset="2"/>
              <a:buChar char="v"/>
            </a:pP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01008"/>
            <a:ext cx="387735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8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57200" y="908720"/>
            <a:ext cx="7239000" cy="5547016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Merchandising :</a:t>
            </a:r>
          </a:p>
          <a:p>
            <a:pPr algn="just"/>
            <a:r>
              <a:rPr lang="es-CO" dirty="0" smtClean="0"/>
              <a:t>Incorporación de operadores logísticos en grandes superficies – manejan la exhibición, colocación y gesti</a:t>
            </a:r>
            <a:r>
              <a:rPr lang="es-CO" dirty="0"/>
              <a:t>ón de </a:t>
            </a:r>
            <a:r>
              <a:rPr lang="es-CO" dirty="0" smtClean="0"/>
              <a:t>líneas </a:t>
            </a:r>
            <a:r>
              <a:rPr lang="es-CO" dirty="0"/>
              <a:t>y </a:t>
            </a:r>
            <a:r>
              <a:rPr lang="es-CO" dirty="0" smtClean="0"/>
              <a:t>secciones para una gama de productos de diferentes fabricantes.</a:t>
            </a:r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77" y="3501008"/>
            <a:ext cx="567041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07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57200" y="908720"/>
            <a:ext cx="7239000" cy="5547016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telemarketing: como soporte de la función de venta y postventa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65" y="2557463"/>
            <a:ext cx="4664158" cy="310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57200" y="908720"/>
            <a:ext cx="7239000" cy="5547016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Asistencia técnica: servicios periféricos como instalación, transporte, garantía.</a:t>
            </a:r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1916832"/>
            <a:ext cx="4323777" cy="200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encrypted-tbn2.gstatic.com/images?q=tbn:ANd9GcRC0kJS9LlJsketu6_M6cgvnjBW0_FLelKWqyrPkSCwbCZGY6vL8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54" y="3716656"/>
            <a:ext cx="3609057" cy="294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7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328</TotalTime>
  <Words>287</Words>
  <Application>Microsoft Office PowerPoint</Application>
  <PresentationFormat>Presentación en pantalla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Tw Cen MT</vt:lpstr>
      <vt:lpstr>Wingdings</vt:lpstr>
      <vt:lpstr>Gota</vt:lpstr>
      <vt:lpstr>marketing</vt:lpstr>
      <vt:lpstr>Definición de marketing</vt:lpstr>
      <vt:lpstr>Variables básicas del marketing</vt:lpstr>
      <vt:lpstr>Áreas de actividad </vt:lpstr>
      <vt:lpstr>Evolución del marketing</vt:lpstr>
      <vt:lpstr>Tendencias del siglo XXI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</dc:title>
  <dc:creator>Usuario</dc:creator>
  <cp:lastModifiedBy>OyJ</cp:lastModifiedBy>
  <cp:revision>23</cp:revision>
  <dcterms:created xsi:type="dcterms:W3CDTF">2014-02-15T10:27:16Z</dcterms:created>
  <dcterms:modified xsi:type="dcterms:W3CDTF">2018-10-06T00:02:02Z</dcterms:modified>
</cp:coreProperties>
</file>