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10/24/2018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10/24/2018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10/24/2018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796027F-7875-4030-9381-8BD8C4F21935}"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10/24/2018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10/24/2018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dirty="0"/>
              <a:t>10/24/2018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10/24/2018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10/24/2018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Servicio al cliente</a:t>
            </a:r>
            <a:endParaRPr lang="es-ES" dirty="0"/>
          </a:p>
        </p:txBody>
      </p:sp>
      <p:sp>
        <p:nvSpPr>
          <p:cNvPr id="3" name="Subtítulo 2"/>
          <p:cNvSpPr>
            <a:spLocks noGrp="1"/>
          </p:cNvSpPr>
          <p:nvPr>
            <p:ph type="subTitle" idx="1"/>
          </p:nvPr>
        </p:nvSpPr>
        <p:spPr>
          <a:xfrm>
            <a:off x="1154955" y="4777380"/>
            <a:ext cx="8825658" cy="1481752"/>
          </a:xfrm>
        </p:spPr>
        <p:txBody>
          <a:bodyPr>
            <a:normAutofit/>
          </a:bodyPr>
          <a:lstStyle/>
          <a:p>
            <a:r>
              <a:rPr lang="es-ES" dirty="0" err="1" smtClean="0"/>
              <a:t>Tecnicas</a:t>
            </a:r>
            <a:r>
              <a:rPr lang="es-ES" dirty="0" smtClean="0"/>
              <a:t> de escucha</a:t>
            </a:r>
          </a:p>
          <a:p>
            <a:r>
              <a:rPr lang="es-ES" dirty="0" smtClean="0"/>
              <a:t>Inteligencia emocional</a:t>
            </a:r>
          </a:p>
          <a:p>
            <a:r>
              <a:rPr lang="es-ES" dirty="0" smtClean="0"/>
              <a:t>Ejercicio practico</a:t>
            </a:r>
            <a:endParaRPr lang="es-ES" dirty="0"/>
          </a:p>
        </p:txBody>
      </p:sp>
    </p:spTree>
    <p:extLst>
      <p:ext uri="{BB962C8B-B14F-4D97-AF65-F5344CB8AC3E}">
        <p14:creationId xmlns:p14="http://schemas.microsoft.com/office/powerpoint/2010/main" val="2503714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03312" y="334852"/>
            <a:ext cx="8946541" cy="6362162"/>
          </a:xfrm>
        </p:spPr>
        <p:style>
          <a:lnRef idx="1">
            <a:schemeClr val="accent2"/>
          </a:lnRef>
          <a:fillRef idx="2">
            <a:schemeClr val="accent2"/>
          </a:fillRef>
          <a:effectRef idx="1">
            <a:schemeClr val="accent2"/>
          </a:effectRef>
          <a:fontRef idx="minor">
            <a:schemeClr val="dk1"/>
          </a:fontRef>
        </p:style>
        <p:txBody>
          <a:bodyPr>
            <a:normAutofit fontScale="92500"/>
          </a:bodyPr>
          <a:lstStyle/>
          <a:p>
            <a:pPr algn="just">
              <a:lnSpc>
                <a:spcPct val="150000"/>
              </a:lnSpc>
            </a:pPr>
            <a:r>
              <a:rPr lang="es-ES" dirty="0"/>
              <a:t>La clarificación : En ocasiones, la persona puede presentar un mensaje de manera vaga o confusa. En este caso, el ayudante presentará una pregunta para confirmar si ha entendido el mensaje y concreta el significado exacto del mismo. Normalmente, se utilizan preguntas de tipo: “lo que quieres decir es que…”, “si te he comprendido bien, lo que me estás diciendo es que…”, “¿quieres decir que…?”.</a:t>
            </a:r>
          </a:p>
          <a:p>
            <a:pPr>
              <a:lnSpc>
                <a:spcPct val="150000"/>
              </a:lnSpc>
            </a:pPr>
            <a:r>
              <a:rPr lang="es-ES" dirty="0"/>
              <a:t>La paráfrasis : La paráfrasis consiste en un enunciado que repite el contenido cognitivo del mensaje, y sirve para ayudar a centrar su atención en el contenido conceptual del mensaje, desligándolo de aspectos emocionales. La paráfrasis se utiliza cuando queremos evitar el reflejo para no desbordar emocionalmente al cliente, cuando la persona está eludiendo su problema a base de emocionalidad o para hacerle pensar con claridad, ordenando y sistematizando su pensamiento</a:t>
            </a:r>
            <a:endParaRPr lang="es-ES" dirty="0"/>
          </a:p>
        </p:txBody>
      </p:sp>
    </p:spTree>
    <p:extLst>
      <p:ext uri="{BB962C8B-B14F-4D97-AF65-F5344CB8AC3E}">
        <p14:creationId xmlns:p14="http://schemas.microsoft.com/office/powerpoint/2010/main" val="3637239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03312" y="360608"/>
            <a:ext cx="8946541" cy="6284891"/>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a:lnSpc>
                <a:spcPct val="150000"/>
              </a:lnSpc>
            </a:pPr>
            <a:r>
              <a:rPr lang="es-ES" dirty="0"/>
              <a:t>El resumen: El resumen consiste en una síntesis y organización de la información que nos ha proporcionado el ayudado. Sería como encontrar un hilo conductor que aglutine los diferentes mensajes que nos ha ido comunicando el ayudado. Gracias a este resumen comprobamos que hemos comprendido correctamente la exposición del ayudado.</a:t>
            </a:r>
          </a:p>
          <a:p>
            <a:pPr>
              <a:lnSpc>
                <a:spcPct val="150000"/>
              </a:lnSpc>
            </a:pPr>
            <a:r>
              <a:rPr lang="es-ES" dirty="0"/>
              <a:t>El sondeo: El sondeo es una pregunta abierta que pretende identificar en qué consiste el problema. Normalmente se enuncia con preguntas del tipo qué, cuándo, cuánto, dónde o quién, a las que la persona puede responder libremente.</a:t>
            </a:r>
          </a:p>
          <a:p>
            <a:pPr>
              <a:lnSpc>
                <a:spcPct val="150000"/>
              </a:lnSpc>
            </a:pPr>
            <a:r>
              <a:rPr lang="es-ES" dirty="0"/>
              <a:t>Con el sondeo, el ayudante trata de animar al ayudado para que proporcione información. También podemos usar fórmulas del tipo: ¿a qué crees que se debe…? ¿A qué atribuyes…? De esta manera, evitamos posibles interpretaciones erróneas y evitamos interpretar de manera errónea el mensaje transmitido y dar algo por sabido sin que realmente se nos haya comunicado.</a:t>
            </a:r>
          </a:p>
          <a:p>
            <a:endParaRPr lang="es-ES" dirty="0"/>
          </a:p>
        </p:txBody>
      </p:sp>
    </p:spTree>
    <p:extLst>
      <p:ext uri="{BB962C8B-B14F-4D97-AF65-F5344CB8AC3E}">
        <p14:creationId xmlns:p14="http://schemas.microsoft.com/office/powerpoint/2010/main" val="332294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52552" y="701710"/>
            <a:ext cx="8946541" cy="4195481"/>
          </a:xfrm>
        </p:spPr>
        <p:txBody>
          <a:bodyPr/>
          <a:lstStyle/>
          <a:p>
            <a:endParaRPr lang="es-ES" dirty="0"/>
          </a:p>
          <a:p>
            <a:pPr marL="0" indent="0" algn="ctr">
              <a:buNone/>
            </a:pPr>
            <a:r>
              <a:rPr lang="es-ES" dirty="0" smtClean="0"/>
              <a:t>VALORES QUE MEJORAN EL SERVICIO AL CLIENTE </a:t>
            </a:r>
          </a:p>
          <a:p>
            <a:r>
              <a:rPr lang="es-ES" dirty="0" smtClean="0"/>
              <a:t>Sentido </a:t>
            </a:r>
            <a:r>
              <a:rPr lang="es-ES" dirty="0"/>
              <a:t>de pertenencia </a:t>
            </a:r>
          </a:p>
          <a:p>
            <a:r>
              <a:rPr lang="es-ES" dirty="0" smtClean="0"/>
              <a:t>Orientación </a:t>
            </a:r>
            <a:r>
              <a:rPr lang="es-ES" dirty="0"/>
              <a:t>al cliente </a:t>
            </a:r>
          </a:p>
          <a:p>
            <a:r>
              <a:rPr lang="es-ES" dirty="0" smtClean="0"/>
              <a:t>Comunicación </a:t>
            </a:r>
            <a:r>
              <a:rPr lang="es-ES" dirty="0"/>
              <a:t>asertiva </a:t>
            </a:r>
          </a:p>
          <a:p>
            <a:r>
              <a:rPr lang="es-ES" dirty="0" smtClean="0"/>
              <a:t>El </a:t>
            </a:r>
            <a:r>
              <a:rPr lang="es-ES" dirty="0"/>
              <a:t>trabajo en equipo </a:t>
            </a:r>
          </a:p>
          <a:p>
            <a:endParaRPr lang="es-ES" dirty="0"/>
          </a:p>
        </p:txBody>
      </p:sp>
      <p:pic>
        <p:nvPicPr>
          <p:cNvPr id="4" name="Imagen 3"/>
          <p:cNvPicPr>
            <a:picLocks noChangeAspect="1"/>
          </p:cNvPicPr>
          <p:nvPr/>
        </p:nvPicPr>
        <p:blipFill>
          <a:blip r:embed="rId2"/>
          <a:stretch>
            <a:fillRect/>
          </a:stretch>
        </p:blipFill>
        <p:spPr>
          <a:xfrm>
            <a:off x="5975729" y="2258968"/>
            <a:ext cx="4181475" cy="3705225"/>
          </a:xfrm>
          <a:prstGeom prst="rect">
            <a:avLst/>
          </a:prstGeom>
        </p:spPr>
      </p:pic>
    </p:spTree>
    <p:extLst>
      <p:ext uri="{BB962C8B-B14F-4D97-AF65-F5344CB8AC3E}">
        <p14:creationId xmlns:p14="http://schemas.microsoft.com/office/powerpoint/2010/main" val="425639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03312" y="708338"/>
            <a:ext cx="8946541" cy="5540061"/>
          </a:xfrm>
        </p:spPr>
        <p:style>
          <a:lnRef idx="1">
            <a:schemeClr val="accent6"/>
          </a:lnRef>
          <a:fillRef idx="2">
            <a:schemeClr val="accent6"/>
          </a:fillRef>
          <a:effectRef idx="1">
            <a:schemeClr val="accent6"/>
          </a:effectRef>
          <a:fontRef idx="minor">
            <a:schemeClr val="dk1"/>
          </a:fontRef>
        </p:style>
        <p:txBody>
          <a:bodyPr/>
          <a:lstStyle/>
          <a:p>
            <a:pPr marL="0" indent="0" algn="ctr">
              <a:buNone/>
            </a:pPr>
            <a:r>
              <a:rPr lang="es-ES" dirty="0" smtClean="0"/>
              <a:t>LA COMUNICACIÓN ENTRE LOS MIEMBROS DE LA ORGANIZACIÓN, Y ENTRE LA ORGANIZACIÓN Y SUS CLIENTES SE DEBE CARACTERIZAR POR:</a:t>
            </a:r>
          </a:p>
          <a:p>
            <a:pPr marL="0" indent="0" algn="ctr">
              <a:buNone/>
            </a:pPr>
            <a:r>
              <a:rPr lang="es-ES" dirty="0" smtClean="0"/>
              <a:t> </a:t>
            </a:r>
          </a:p>
          <a:p>
            <a:r>
              <a:rPr lang="es-ES" dirty="0" smtClean="0"/>
              <a:t> </a:t>
            </a:r>
            <a:r>
              <a:rPr lang="es-ES" dirty="0"/>
              <a:t>Ser directa </a:t>
            </a:r>
          </a:p>
          <a:p>
            <a:r>
              <a:rPr lang="es-ES" dirty="0"/>
              <a:t> Tener un control eficaz de las emociones. </a:t>
            </a:r>
          </a:p>
          <a:p>
            <a:r>
              <a:rPr lang="es-ES" dirty="0"/>
              <a:t> Tener un manejo eficiente del lenguaje. </a:t>
            </a:r>
          </a:p>
          <a:p>
            <a:r>
              <a:rPr lang="es-ES" dirty="0"/>
              <a:t> Tener capacidad de escucha. </a:t>
            </a:r>
          </a:p>
          <a:p>
            <a:r>
              <a:rPr lang="es-ES" dirty="0"/>
              <a:t> Plantearse siempre en honor a la verdad. </a:t>
            </a:r>
          </a:p>
          <a:p>
            <a:r>
              <a:rPr lang="es-ES" dirty="0"/>
              <a:t> Permitir la construcción de relaciones constructivas. </a:t>
            </a:r>
          </a:p>
          <a:p>
            <a:endParaRPr lang="es-ES" dirty="0"/>
          </a:p>
        </p:txBody>
      </p:sp>
    </p:spTree>
    <p:extLst>
      <p:ext uri="{BB962C8B-B14F-4D97-AF65-F5344CB8AC3E}">
        <p14:creationId xmlns:p14="http://schemas.microsoft.com/office/powerpoint/2010/main" val="891063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15155" y="257577"/>
            <a:ext cx="11075831" cy="6478073"/>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buNone/>
            </a:pPr>
            <a:r>
              <a:rPr lang="es-ES" b="1" dirty="0"/>
              <a:t>CASO 8: El caso de Marcelo Guevara</a:t>
            </a:r>
            <a:endParaRPr lang="es-ES" dirty="0"/>
          </a:p>
          <a:p>
            <a:pPr>
              <a:lnSpc>
                <a:spcPct val="150000"/>
              </a:lnSpc>
            </a:pPr>
            <a:r>
              <a:rPr lang="es-ES" dirty="0"/>
              <a:t>Un joven de 20 años, estudiante de sexto semestre de Hotelería y Turismo</a:t>
            </a:r>
            <a:r>
              <a:rPr lang="es-ES" dirty="0" smtClean="0"/>
              <a:t>, quien </a:t>
            </a:r>
            <a:r>
              <a:rPr lang="es-ES" dirty="0"/>
              <a:t>trabaja en una empresa dedicada a viajes y turismo, además de </a:t>
            </a:r>
            <a:r>
              <a:rPr lang="es-ES" dirty="0" smtClean="0"/>
              <a:t>ser vendedor</a:t>
            </a:r>
            <a:r>
              <a:rPr lang="es-ES" dirty="0"/>
              <a:t>, atiende el cargo de servicio de quejas y reclamos. Le sucede </a:t>
            </a:r>
            <a:r>
              <a:rPr lang="es-ES" dirty="0" smtClean="0"/>
              <a:t>que un </a:t>
            </a:r>
            <a:r>
              <a:rPr lang="es-ES" dirty="0"/>
              <a:t>día en el que la agencia se encontraba bastante saturada de clientes, </a:t>
            </a:r>
            <a:r>
              <a:rPr lang="es-ES" dirty="0" smtClean="0"/>
              <a:t>tuvo que </a:t>
            </a:r>
            <a:r>
              <a:rPr lang="es-ES" dirty="0"/>
              <a:t>atender, casi que al mismo tiempo, a dos clientes, el primero, un </a:t>
            </a:r>
            <a:r>
              <a:rPr lang="es-ES" dirty="0" smtClean="0"/>
              <a:t>cliente que </a:t>
            </a:r>
            <a:r>
              <a:rPr lang="es-ES" dirty="0"/>
              <a:t>ya conocía la empresa y quería hacer un par de recomendaciones </a:t>
            </a:r>
            <a:r>
              <a:rPr lang="es-ES" dirty="0" smtClean="0"/>
              <a:t>y preguntar </a:t>
            </a:r>
            <a:r>
              <a:rPr lang="es-ES" dirty="0"/>
              <a:t>por un viaje; el segundo, un cliente nuevo, no tenía </a:t>
            </a:r>
            <a:r>
              <a:rPr lang="es-ES" dirty="0" smtClean="0"/>
              <a:t>mucho conocimiento </a:t>
            </a:r>
            <a:r>
              <a:rPr lang="es-ES" dirty="0"/>
              <a:t>de los servicios de la agencia y se quejaba porque nadie </a:t>
            </a:r>
            <a:r>
              <a:rPr lang="es-ES" dirty="0" smtClean="0"/>
              <a:t>lo atendía. Marcelo </a:t>
            </a:r>
            <a:r>
              <a:rPr lang="es-ES" dirty="0"/>
              <a:t>al ver esto decide escuchar primero al cliente nuevo, pues nota </a:t>
            </a:r>
            <a:r>
              <a:rPr lang="es-ES" dirty="0" smtClean="0"/>
              <a:t>que es </a:t>
            </a:r>
            <a:r>
              <a:rPr lang="es-ES" dirty="0"/>
              <a:t>el más ofuscado y piensa que atenderle lo tranquilizará; mientras </a:t>
            </a:r>
            <a:r>
              <a:rPr lang="es-ES" dirty="0" smtClean="0"/>
              <a:t>lo atiende </a:t>
            </a:r>
            <a:r>
              <a:rPr lang="es-ES" dirty="0"/>
              <a:t>el cliente empieza a hacer una serie de preguntas técnicas sobre </a:t>
            </a:r>
            <a:r>
              <a:rPr lang="es-ES" dirty="0" smtClean="0"/>
              <a:t>el viaje</a:t>
            </a:r>
            <a:r>
              <a:rPr lang="es-ES" dirty="0"/>
              <a:t>, que Marcelo desconoce cómo contestar, pues él se sabía de </a:t>
            </a:r>
            <a:r>
              <a:rPr lang="es-ES" dirty="0" smtClean="0"/>
              <a:t>memoria cada </a:t>
            </a:r>
            <a:r>
              <a:rPr lang="es-ES" dirty="0"/>
              <a:t>uno de los planes de turismo, tal y como aparecían en las </a:t>
            </a:r>
            <a:r>
              <a:rPr lang="es-ES" dirty="0" smtClean="0"/>
              <a:t>pautas publicitarias</a:t>
            </a:r>
            <a:r>
              <a:rPr lang="es-ES" dirty="0"/>
              <a:t>; el cliente al verse sin respuestas claras insulta </a:t>
            </a:r>
            <a:r>
              <a:rPr lang="es-ES" dirty="0" smtClean="0"/>
              <a:t>a </a:t>
            </a:r>
            <a:r>
              <a:rPr lang="es-ES" dirty="0"/>
              <a:t>Marcelo y le resalta la ignorancia que del tema tiene.</a:t>
            </a:r>
            <a:endParaRPr lang="es-ES" dirty="0"/>
          </a:p>
          <a:p>
            <a:endParaRPr lang="es-ES" dirty="0"/>
          </a:p>
        </p:txBody>
      </p:sp>
      <p:sp>
        <p:nvSpPr>
          <p:cNvPr id="4" name="Rectangle 1"/>
          <p:cNvSpPr>
            <a:spLocks noChangeArrowheads="1"/>
          </p:cNvSpPr>
          <p:nvPr/>
        </p:nvSpPr>
        <p:spPr bwMode="auto">
          <a:xfrm>
            <a:off x="0" y="0"/>
            <a:ext cx="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6700" b="1" i="0" u="none" strike="noStrike" cap="none" normalizeH="0" baseline="0" smtClean="0">
                <a:ln>
                  <a:noFill/>
                </a:ln>
                <a:solidFill>
                  <a:srgbClr val="000000"/>
                </a:solidFill>
                <a:effectLst/>
                <a:latin typeface="ff0"/>
              </a:rPr>
              <a:t>CASO 8: El caso de Marcelo Guevara</a:t>
            </a:r>
            <a:endParaRPr kumimoji="0" lang="es-ES" altLang="es-ES" sz="1200" b="0" i="0" u="none" strike="noStrike" cap="none" normalizeH="0" baseline="0" smtClean="0">
              <a:ln>
                <a:noFill/>
              </a:ln>
              <a:solidFill>
                <a:srgbClr val="000000"/>
              </a:solidFill>
              <a:effectLst/>
              <a:latin typeface="Source Sans 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6900" b="0" i="0" u="none" strike="noStrike" cap="none" normalizeH="0" baseline="0" smtClean="0">
                <a:ln>
                  <a:noFill/>
                </a:ln>
                <a:solidFill>
                  <a:srgbClr val="000000"/>
                </a:solidFill>
                <a:effectLst/>
                <a:latin typeface="ff2"/>
              </a:rPr>
              <a:t>Un joven de 20 años, estudiante de sexto semestre de Hotelería y Turismo,quien trabaja en una empresa dedicada a viajes y turismo, además de servendedor, atiende el cargo de servicio de quejas y reclamos. Le sucede queun día en el que la agencia se encontraba bastante saturada de clientes, tuvoque atender, casi que al mismo tiempo, a dos clientes, el primero, un clienteque ya conocía la empresa y quería hacer un par de recomendaciones ypreguntar por un viaje; el segundo, un cliente nuevo, no tenía muchoconocimiento de los servicios de la agencia y se quejaba porque nadie loatendía.Marcelo al ver esto decide escuchar primero al cliente nuevo, pues nota quees el más ofuscado y piensa que atenderle lo tranquilizará; mientras loatiende el cliente empieza a hacer una serie de preguntas técnicas sobre elviaje, que Marcelo desconoce cómo contestar, pues él se sabía de memoriacada uno de los planes de turismo, tal y como aparecían en las pautaspublicitarias; el cliente al verse sin respuestas claras insulta a</a:t>
            </a:r>
            <a:endParaRPr kumimoji="0" lang="es-ES" altLang="es-ES" sz="1200" b="0" i="0" u="none" strike="noStrike" cap="none" normalizeH="0" baseline="0" smtClean="0">
              <a:ln>
                <a:noFill/>
              </a:ln>
              <a:solidFill>
                <a:srgbClr val="000000"/>
              </a:solidFill>
              <a:effectLst/>
              <a:latin typeface="Source Sans 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200" b="0" i="0" u="none" strike="noStrike" cap="none" normalizeH="0" baseline="0" smtClean="0">
                <a:ln>
                  <a:noFill/>
                </a:ln>
                <a:solidFill>
                  <a:srgbClr val="000000"/>
                </a:solidFill>
                <a:effectLst/>
                <a:latin typeface="Source Sans Pro"/>
              </a:rPr>
              <a:t>  </a:t>
            </a:r>
            <a:r>
              <a:rPr kumimoji="0" lang="es-ES" altLang="es-ES" sz="70100" b="0" i="0" u="none" strike="noStrike" cap="none" normalizeH="0" baseline="0" smtClean="0">
                <a:ln>
                  <a:noFill/>
                </a:ln>
                <a:solidFill>
                  <a:srgbClr val="000000"/>
                </a:solidFill>
                <a:effectLst/>
                <a:latin typeface="Source Sans Pro"/>
              </a:rPr>
              <a:t> </a:t>
            </a:r>
            <a:r>
              <a:rPr kumimoji="0" lang="es-ES" altLang="es-ES" sz="1200" b="0" i="0" u="none" strike="noStrike" cap="none" normalizeH="0" baseline="0" smtClean="0">
                <a:ln>
                  <a:noFill/>
                </a:ln>
                <a:solidFill>
                  <a:srgbClr val="000000"/>
                </a:solidFill>
                <a:effectLst/>
                <a:latin typeface="Source Sans Pro"/>
              </a:rPr>
              <a:t>                                                                                                                                                                                                       </a:t>
            </a:r>
            <a:endParaRPr kumimoji="0" lang="es-ES" altLang="es-E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200" b="0" i="0" u="none" strike="noStrike" cap="none" normalizeH="0" baseline="0" smtClean="0">
                <a:ln>
                  <a:noFill/>
                </a:ln>
                <a:solidFill>
                  <a:srgbClr val="000000"/>
                </a:solidFill>
                <a:effectLst/>
                <a:latin typeface="Source Sans Pro"/>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6900" b="0" i="0" u="none" strike="noStrike" cap="none" normalizeH="0" baseline="0" smtClean="0">
                <a:ln>
                  <a:noFill/>
                </a:ln>
                <a:solidFill>
                  <a:srgbClr val="000000"/>
                </a:solidFill>
                <a:effectLst/>
                <a:latin typeface="ff2"/>
              </a:rPr>
              <a:t>Marcelo y le resalta la ignorancia que del tema tiene.Vi</a:t>
            </a:r>
            <a:endParaRPr kumimoji="0" lang="es-ES" altLang="es-ES" sz="1200" b="0" i="0" u="none" strike="noStrike" cap="none" normalizeH="0" baseline="0" smtClean="0">
              <a:ln>
                <a:noFill/>
              </a:ln>
              <a:solidFill>
                <a:srgbClr val="000000"/>
              </a:solidFill>
              <a:effectLst/>
              <a:latin typeface="Source Sans 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6700" b="0" i="0" u="none" strike="noStrike" cap="none" normalizeH="0" baseline="0" smtClean="0">
                <a:ln>
                  <a:noFill/>
                </a:ln>
                <a:solidFill>
                  <a:srgbClr val="000000"/>
                </a:solidFill>
                <a:effectLst/>
                <a:latin typeface="ff1"/>
              </a:rPr>
              <a:t>siblemente molesto, Marcelo argumenta que “las políticas de la empresa”</a:t>
            </a:r>
            <a:endParaRPr kumimoji="0" lang="es-ES" altLang="es-ES" sz="1200" b="0" i="0" u="none" strike="noStrike" cap="none" normalizeH="0" baseline="0" smtClean="0">
              <a:ln>
                <a:noFill/>
              </a:ln>
              <a:solidFill>
                <a:srgbClr val="000000"/>
              </a:solidFill>
              <a:effectLst/>
              <a:latin typeface="Source Sans 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6900" b="0" i="0" u="none" strike="noStrike" cap="none" normalizeH="0" baseline="0" smtClean="0">
                <a:ln>
                  <a:noFill/>
                </a:ln>
                <a:solidFill>
                  <a:srgbClr val="000000"/>
                </a:solidFill>
                <a:effectLst/>
                <a:latin typeface="ff2"/>
              </a:rPr>
              <a:t>le impiden entregar ese tipo de información a los clientes y no puede hacernada al respecto; luego le exige al cliente que abandone el lugar,amenazándolo con el personal de seguridad.El cliente acepta irse por sí mismo, no sin antes decirle a Marcelo que en todala pauta publicitaria de la agencia, le prometían un excelente servicio y buentrato y que eso no fue lo que encontró Una vez el cliente se va Marcelo secalma y busca al otro cliente que no atendió, pero es demasiado tarde, él yase ha ido sin que nadie lo atendiera.Preguntas de retroalimentación del caso:¿Cuáles son las posibles fallas que tuvo Marcelo al momento de atender a losclientes?¿Qué responsabilidad tiene la empresa en los errores que cometió Marcelo?¿Qué es lo primero que debe hacer al momento de atender a un cliente?¿Cuál es la forma correcta de Atender al cliente?, ¿existe más de una forma?,¿cuáles?¿Cuáles son las consecuencias de no hacer un adecuado uso de las normas deatención y el protocolo al momento de atender al cliente?¿Cómo puede Marcelo optimizar el servicio para mejorar la atención?, ¿Québeneficio trae para una empresa un buen servicio al cliente?</a:t>
            </a:r>
            <a:endParaRPr kumimoji="0" lang="es-ES" altLang="es-ES" sz="1200" b="0" i="0" u="none" strike="noStrike" cap="none" normalizeH="0" baseline="0" smtClean="0">
              <a:ln>
                <a:noFill/>
              </a:ln>
              <a:solidFill>
                <a:srgbClr val="000000"/>
              </a:solidFill>
              <a:effectLst/>
              <a:latin typeface="Source Sans Pro"/>
            </a:endParaRPr>
          </a:p>
        </p:txBody>
      </p:sp>
    </p:spTree>
    <p:extLst>
      <p:ext uri="{BB962C8B-B14F-4D97-AF65-F5344CB8AC3E}">
        <p14:creationId xmlns:p14="http://schemas.microsoft.com/office/powerpoint/2010/main" val="171146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03312" y="399246"/>
            <a:ext cx="9921003" cy="5849154"/>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marL="0" indent="0">
              <a:lnSpc>
                <a:spcPct val="150000"/>
              </a:lnSpc>
              <a:buNone/>
            </a:pPr>
            <a:r>
              <a:rPr lang="es-ES" dirty="0" smtClean="0"/>
              <a:t>Visiblemente </a:t>
            </a:r>
            <a:r>
              <a:rPr lang="es-ES" dirty="0"/>
              <a:t>molesto, Marcelo argumenta que “las políticas de la </a:t>
            </a:r>
            <a:r>
              <a:rPr lang="es-ES" dirty="0" smtClean="0"/>
              <a:t>empresa ”le </a:t>
            </a:r>
            <a:r>
              <a:rPr lang="es-ES" dirty="0"/>
              <a:t>impiden entregar ese tipo de información a los clientes y no puede </a:t>
            </a:r>
            <a:r>
              <a:rPr lang="es-ES" dirty="0" smtClean="0"/>
              <a:t>hacer nada </a:t>
            </a:r>
            <a:r>
              <a:rPr lang="es-ES" dirty="0"/>
              <a:t>al respecto; luego le exige al cliente que abandone el lugar</a:t>
            </a:r>
            <a:r>
              <a:rPr lang="es-ES" dirty="0" smtClean="0"/>
              <a:t>, amenazándolo </a:t>
            </a:r>
            <a:r>
              <a:rPr lang="es-ES" dirty="0"/>
              <a:t>con el personal de </a:t>
            </a:r>
            <a:r>
              <a:rPr lang="es-ES" dirty="0" smtClean="0"/>
              <a:t>seguridad. El cliente </a:t>
            </a:r>
            <a:r>
              <a:rPr lang="es-ES" dirty="0"/>
              <a:t>acepta irse por sí mismo, no sin antes decirle a Marcelo que en </a:t>
            </a:r>
            <a:r>
              <a:rPr lang="es-ES" dirty="0" smtClean="0"/>
              <a:t>toda la </a:t>
            </a:r>
            <a:r>
              <a:rPr lang="es-ES" dirty="0"/>
              <a:t>pauta publicitaria de la agencia, le prometían un excelente servicio y </a:t>
            </a:r>
            <a:r>
              <a:rPr lang="es-ES" dirty="0" smtClean="0"/>
              <a:t>buen trato </a:t>
            </a:r>
            <a:r>
              <a:rPr lang="es-ES" dirty="0"/>
              <a:t>y que eso no fue lo que encontró Una vez el cliente se va Marcelo </a:t>
            </a:r>
            <a:r>
              <a:rPr lang="es-ES" dirty="0" smtClean="0"/>
              <a:t>se calma </a:t>
            </a:r>
            <a:r>
              <a:rPr lang="es-ES" dirty="0"/>
              <a:t>y busca al otro cliente que no atendió, pero es demasiado tarde, él </a:t>
            </a:r>
            <a:r>
              <a:rPr lang="es-ES" dirty="0" smtClean="0"/>
              <a:t>ya se </a:t>
            </a:r>
            <a:r>
              <a:rPr lang="es-ES" dirty="0"/>
              <a:t>ha ido sin que nadie lo atendiera</a:t>
            </a:r>
            <a:r>
              <a:rPr lang="es-ES" dirty="0" smtClean="0"/>
              <a:t>.</a:t>
            </a:r>
          </a:p>
          <a:p>
            <a:pPr marL="0" indent="0">
              <a:lnSpc>
                <a:spcPct val="150000"/>
              </a:lnSpc>
              <a:buNone/>
            </a:pPr>
            <a:r>
              <a:rPr lang="es-ES" dirty="0" smtClean="0"/>
              <a:t>Preguntas </a:t>
            </a:r>
            <a:r>
              <a:rPr lang="es-ES" dirty="0"/>
              <a:t>de retroalimentación del caso:¿Cuáles son las posibles fallas que tuvo Marcelo al momento de atender a </a:t>
            </a:r>
            <a:r>
              <a:rPr lang="es-ES" dirty="0" smtClean="0"/>
              <a:t>los clientes</a:t>
            </a:r>
            <a:r>
              <a:rPr lang="es-ES" dirty="0"/>
              <a:t>?¿Qué responsabilidad tiene la empresa en los errores que cometió Marcelo?¿Qué es lo primero que debe hacer al momento de atender a un cliente?¿Cuál es la forma correcta de Atender al cliente?, ¿existe más de una forma?,¿cuáles?¿Cuáles son las consecuencias de no hacer un adecuado uso de las normas </a:t>
            </a:r>
            <a:r>
              <a:rPr lang="es-ES" dirty="0" smtClean="0"/>
              <a:t>de atención </a:t>
            </a:r>
            <a:r>
              <a:rPr lang="es-ES" dirty="0"/>
              <a:t>y el protocolo al momento de atender al cliente?¿Cómo puede Marcelo optimizar el servicio para mejorar la atención?, ¿</a:t>
            </a:r>
            <a:r>
              <a:rPr lang="es-ES" dirty="0" smtClean="0"/>
              <a:t>Qué beneficio </a:t>
            </a:r>
            <a:r>
              <a:rPr lang="es-ES" dirty="0"/>
              <a:t>trae para una empresa un buen servicio al cliente?</a:t>
            </a:r>
          </a:p>
          <a:p>
            <a:endParaRPr lang="es-ES" dirty="0"/>
          </a:p>
        </p:txBody>
      </p:sp>
    </p:spTree>
    <p:extLst>
      <p:ext uri="{BB962C8B-B14F-4D97-AF65-F5344CB8AC3E}">
        <p14:creationId xmlns:p14="http://schemas.microsoft.com/office/powerpoint/2010/main" val="4178518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marL="0" indent="0">
              <a:buNone/>
            </a:pPr>
            <a:r>
              <a:rPr lang="es-ES" b="1" dirty="0"/>
              <a:t>CASO 7:</a:t>
            </a:r>
            <a:endParaRPr lang="es-ES" dirty="0"/>
          </a:p>
          <a:p>
            <a:r>
              <a:rPr lang="es-ES" dirty="0"/>
              <a:t>Con la participación de todos/as, realizar una dramatización de acuerdo a </a:t>
            </a:r>
            <a:r>
              <a:rPr lang="es-ES" dirty="0" smtClean="0"/>
              <a:t>los aspectos </a:t>
            </a:r>
            <a:r>
              <a:rPr lang="es-ES" dirty="0"/>
              <a:t>que debe cuidar el/la vendedor/a. Donde cada personaje </a:t>
            </a:r>
            <a:r>
              <a:rPr lang="es-ES" dirty="0" smtClean="0"/>
              <a:t>tendrá que </a:t>
            </a:r>
            <a:r>
              <a:rPr lang="es-ES" dirty="0"/>
              <a:t>escoger un tipo de aspecto, que los/as demás compañeros/as </a:t>
            </a:r>
            <a:r>
              <a:rPr lang="es-ES" dirty="0" smtClean="0"/>
              <a:t>deben reconocer. Además </a:t>
            </a:r>
            <a:r>
              <a:rPr lang="es-ES" dirty="0"/>
              <a:t>debe existir un/a vendedor/a y comprador/a en cada actuación.</a:t>
            </a:r>
          </a:p>
          <a:p>
            <a:endParaRPr lang="es-ES" dirty="0"/>
          </a:p>
        </p:txBody>
      </p:sp>
    </p:spTree>
    <p:extLst>
      <p:ext uri="{BB962C8B-B14F-4D97-AF65-F5344CB8AC3E}">
        <p14:creationId xmlns:p14="http://schemas.microsoft.com/office/powerpoint/2010/main" val="32779865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43</TotalTime>
  <Words>930</Words>
  <Application>Microsoft Office PowerPoint</Application>
  <PresentationFormat>Panorámica</PresentationFormat>
  <Paragraphs>36</Paragraphs>
  <Slides>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Century Gothic</vt:lpstr>
      <vt:lpstr>ff0</vt:lpstr>
      <vt:lpstr>ff1</vt:lpstr>
      <vt:lpstr>ff2</vt:lpstr>
      <vt:lpstr>Source Sans Pro</vt:lpstr>
      <vt:lpstr>Wingdings 3</vt:lpstr>
      <vt:lpstr>Ion</vt:lpstr>
      <vt:lpstr>Servicio al cliente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Servicio al cliente</dc:title>
  <dc:creator>OyJ</dc:creator>
  <cp:lastModifiedBy>OyJ</cp:lastModifiedBy>
  <cp:revision>4</cp:revision>
  <dcterms:created xsi:type="dcterms:W3CDTF">2018-10-24T15:01:07Z</dcterms:created>
  <dcterms:modified xsi:type="dcterms:W3CDTF">2018-10-24T15:45:01Z</dcterms:modified>
</cp:coreProperties>
</file>