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35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71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1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46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83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0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3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95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6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50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00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CFAA-6253-4AA5-8F56-9D3BD0990955}" type="datetimeFigureOut">
              <a:rPr lang="es-MX" smtClean="0"/>
              <a:t>25/02/2019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54D2-F9B3-4C38-8B5A-ED76DB4DF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0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e.org.co/" TargetMode="External"/><Relationship Id="rId2" Type="http://schemas.openxmlformats.org/officeDocument/2006/relationships/hyperlink" Target="http://www.copnia.gov.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ejoprofesional.org.co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19256" cy="1210146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>
                <a:latin typeface="Arial Narrow" pitchFamily="34" charset="0"/>
              </a:rPr>
              <a:t>La</a:t>
            </a:r>
            <a:r>
              <a:rPr lang="es-CO" dirty="0">
                <a:latin typeface="Arial Narrow" pitchFamily="34" charset="0"/>
              </a:rPr>
              <a:t> </a:t>
            </a:r>
            <a:r>
              <a:rPr lang="es-CO" b="1" dirty="0">
                <a:latin typeface="Arial Narrow" pitchFamily="34" charset="0"/>
              </a:rPr>
              <a:t>Gestión del Talento Humano</a:t>
            </a:r>
            <a:endParaRPr lang="es-CO" dirty="0">
              <a:latin typeface="Arial Narrow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74" y="1644813"/>
            <a:ext cx="8265050" cy="48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2060"/>
                </a:solidFill>
                <a:latin typeface="Arial Narrow" pitchFamily="34" charset="0"/>
              </a:rPr>
              <a:t>Importancia</a:t>
            </a:r>
            <a:endParaRPr lang="es-CO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Genera ambientes favorables que propician motivación, compromiso y productividad.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Identifica las necesidades de las personas para encaminar programas.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Capacita y desarrolla a los empleados continuamente. 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Diseña e implementa programas de bienestar a los empleados. 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Apoya las decisiones que toma la gerencia. </a:t>
            </a:r>
          </a:p>
          <a:p>
            <a:endParaRPr lang="es-C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5229200"/>
            <a:ext cx="2819400" cy="140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s-CO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CO" b="1" dirty="0" smtClean="0">
                <a:solidFill>
                  <a:srgbClr val="002060"/>
                </a:solidFill>
                <a:latin typeface="Arial Narrow" pitchFamily="34" charset="0"/>
              </a:rPr>
              <a:t>Funciones</a:t>
            </a:r>
            <a:endParaRPr lang="es-CO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O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Reclutamiento y selección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Contratación Inducción 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Capacitación 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Evaluación del desempeño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Motivación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Desvinculación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Bienestar</a:t>
            </a:r>
          </a:p>
          <a:p>
            <a:r>
              <a:rPr lang="es-CO" dirty="0">
                <a:solidFill>
                  <a:srgbClr val="002060"/>
                </a:solidFill>
                <a:latin typeface="Arial Narrow" pitchFamily="34" charset="0"/>
              </a:rPr>
              <a:t>Remuneración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927496"/>
            <a:ext cx="36122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373216"/>
            <a:ext cx="33843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9" y="1268761"/>
            <a:ext cx="6143625" cy="39338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67809" y="660225"/>
            <a:ext cx="272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RECLUTAMIENTO</a:t>
            </a:r>
            <a:endParaRPr lang="es-MX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700808"/>
            <a:ext cx="6833079" cy="7920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54" y="2662238"/>
            <a:ext cx="6906659" cy="170286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18" y="4725144"/>
            <a:ext cx="295232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836713"/>
            <a:ext cx="5934075" cy="485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7" y="2443162"/>
            <a:ext cx="7277994" cy="24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692696"/>
            <a:ext cx="5760640" cy="4532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5201508"/>
            <a:ext cx="5585668" cy="13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520" y="1556792"/>
            <a:ext cx="8229600" cy="4464496"/>
          </a:xfrm>
        </p:spPr>
        <p:txBody>
          <a:bodyPr/>
          <a:lstStyle/>
          <a:p>
            <a:r>
              <a:rPr lang="es-MX" sz="2600" dirty="0"/>
              <a:t>PLANEAR: los analistas que se requieren, los materiales que se necesitan, el tiempo necesario, el presupuesto</a:t>
            </a:r>
          </a:p>
          <a:p>
            <a:r>
              <a:rPr lang="es-MX" sz="2600" dirty="0"/>
              <a:t>ORGANIZAR: comprar los materiales, organizar el cronograma de trabajo, capacitar los analistas, sensibilizar los trabajadores, preparar los cuestionarios</a:t>
            </a:r>
          </a:p>
          <a:p>
            <a:r>
              <a:rPr lang="es-MX" sz="2600" dirty="0"/>
              <a:t>EJECUTAR: desarrollar el cronograma, preparar borrador, revisar con jefe inmediato</a:t>
            </a:r>
          </a:p>
          <a:p>
            <a:r>
              <a:rPr lang="es-MX" sz="2600" dirty="0"/>
              <a:t>CONTROL: realizar ajustes necesarios, preparar el borrador definitivo, presentar al gerente para aprobación</a:t>
            </a:r>
          </a:p>
        </p:txBody>
      </p:sp>
    </p:spTree>
    <p:extLst>
      <p:ext uri="{BB962C8B-B14F-4D97-AF65-F5344CB8AC3E}">
        <p14:creationId xmlns:p14="http://schemas.microsoft.com/office/powerpoint/2010/main" val="42717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6950"/>
          </a:xfrm>
        </p:spPr>
        <p:txBody>
          <a:bodyPr/>
          <a:lstStyle/>
          <a:p>
            <a:r>
              <a:rPr lang="es-MX" dirty="0" smtClean="0"/>
              <a:t>El Manual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268760"/>
            <a:ext cx="6707088" cy="50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53" y="1340769"/>
            <a:ext cx="7320252" cy="26134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553" y="4293096"/>
            <a:ext cx="7393276" cy="1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1202320"/>
            <a:ext cx="7128792" cy="48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19256" cy="724942"/>
          </a:xfrm>
        </p:spPr>
        <p:txBody>
          <a:bodyPr/>
          <a:lstStyle/>
          <a:p>
            <a:r>
              <a:rPr lang="es-CO" b="1" dirty="0" smtClean="0">
                <a:latin typeface="Arial Narrow" pitchFamily="34" charset="0"/>
              </a:rPr>
              <a:t>La Gestión del Talento Humano</a:t>
            </a:r>
            <a:endParaRPr lang="es-CO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887903"/>
            <a:ext cx="3323456" cy="133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78" y="1988840"/>
            <a:ext cx="8724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921695"/>
            <a:ext cx="8229600" cy="4204469"/>
          </a:xfrm>
        </p:spPr>
        <p:txBody>
          <a:bodyPr/>
          <a:lstStyle/>
          <a:p>
            <a:pPr marL="0" indent="0">
              <a:buNone/>
            </a:pPr>
            <a:endParaRPr lang="es-CO" sz="1800" dirty="0"/>
          </a:p>
          <a:p>
            <a:endParaRPr lang="es-CO" sz="1800" dirty="0"/>
          </a:p>
          <a:p>
            <a:r>
              <a:rPr lang="es-CO" sz="1800" dirty="0"/>
              <a:t>Nivel de Educación: Estudios de bachillerato completo, técnico laboral o profesional en Ventas y Mercadeo, ó estudiante universitario de últimos semestres de Administración de Empresas o Mercadeo</a:t>
            </a:r>
          </a:p>
          <a:p>
            <a:r>
              <a:rPr lang="es-CO" sz="1800" dirty="0"/>
              <a:t>Otros cursos</a:t>
            </a:r>
          </a:p>
          <a:p>
            <a:r>
              <a:rPr lang="es-CO" sz="1800" dirty="0"/>
              <a:t>Experiencia Laboral: Mínimo un (1) año en empresas similares. Conocimientos: Ventas, estrategias comerciales, atención de clientes. </a:t>
            </a:r>
          </a:p>
          <a:p>
            <a:r>
              <a:rPr lang="es-CO" sz="1800" dirty="0"/>
              <a:t>Competencias: ver mapa de competencias</a:t>
            </a:r>
          </a:p>
          <a:p>
            <a:r>
              <a:rPr lang="es-CO" sz="1800" dirty="0"/>
              <a:t>Actitudes: Responsabilidad, amabilidad, puntualidad, organización, honestidad. </a:t>
            </a:r>
          </a:p>
          <a:p>
            <a:r>
              <a:rPr lang="es-CO" sz="1800" dirty="0"/>
              <a:t>Otros Aspectos: Disponibilidad para viajar, presentación personal, lugar de residencia, sexo, edad, medio de trasporte, manejo de ingles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013370" y="1268760"/>
            <a:ext cx="8229600" cy="940966"/>
          </a:xfrm>
        </p:spPr>
        <p:txBody>
          <a:bodyPr/>
          <a:lstStyle/>
          <a:p>
            <a:r>
              <a:rPr lang="es-MX" dirty="0" smtClean="0"/>
              <a:t>Requisitos del cargo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17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013176"/>
            <a:ext cx="41764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268761"/>
            <a:ext cx="8126376" cy="32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229600" cy="940966"/>
          </a:xfrm>
        </p:spPr>
        <p:txBody>
          <a:bodyPr/>
          <a:lstStyle/>
          <a:p>
            <a:r>
              <a:rPr lang="es-MX" dirty="0" smtClean="0"/>
              <a:t>Requisición de personal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916832"/>
            <a:ext cx="6677192" cy="41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r>
              <a:rPr lang="es-MX" sz="2400" dirty="0"/>
              <a:t>El propio personal</a:t>
            </a:r>
          </a:p>
          <a:p>
            <a:r>
              <a:rPr lang="es-MX" sz="2400" dirty="0"/>
              <a:t>El archivo de solicitudes</a:t>
            </a:r>
          </a:p>
          <a:p>
            <a:r>
              <a:rPr lang="es-MX" sz="2400" dirty="0"/>
              <a:t>Organizaciones educativas</a:t>
            </a:r>
          </a:p>
          <a:p>
            <a:r>
              <a:rPr lang="es-MX" sz="2400" dirty="0"/>
              <a:t>Asociaciones profesionales</a:t>
            </a:r>
          </a:p>
          <a:p>
            <a:r>
              <a:rPr lang="es-MX" sz="2400" dirty="0"/>
              <a:t>Sindicatos</a:t>
            </a:r>
          </a:p>
          <a:p>
            <a:r>
              <a:rPr lang="es-MX" sz="2400" dirty="0"/>
              <a:t>Agencias de empleo</a:t>
            </a:r>
          </a:p>
          <a:p>
            <a:r>
              <a:rPr lang="es-MX" sz="2400" dirty="0"/>
              <a:t>Empresas de servicios temporales</a:t>
            </a:r>
          </a:p>
          <a:p>
            <a:r>
              <a:rPr lang="es-MX" sz="2400" dirty="0"/>
              <a:t>Organizaciones comunitarias</a:t>
            </a:r>
          </a:p>
          <a:p>
            <a:r>
              <a:rPr lang="es-MX" sz="2400" dirty="0"/>
              <a:t>Familiares o amigos de los trabajadores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32" y="1268760"/>
            <a:ext cx="751693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2132857"/>
            <a:ext cx="8229600" cy="3993307"/>
          </a:xfrm>
        </p:spPr>
        <p:txBody>
          <a:bodyPr/>
          <a:lstStyle/>
          <a:p>
            <a:r>
              <a:rPr lang="es-MX" sz="3000" dirty="0"/>
              <a:t>Comunicación oral (personal o telefónica)</a:t>
            </a:r>
          </a:p>
          <a:p>
            <a:r>
              <a:rPr lang="es-MX" sz="3000" dirty="0"/>
              <a:t>Comunicación escrita (email, boletín, cartelera)</a:t>
            </a:r>
          </a:p>
          <a:p>
            <a:r>
              <a:rPr lang="es-MX" sz="3000" dirty="0"/>
              <a:t>Anuncio radial</a:t>
            </a:r>
          </a:p>
          <a:p>
            <a:r>
              <a:rPr lang="es-MX" sz="3000" dirty="0"/>
              <a:t>Aviso de prensa</a:t>
            </a:r>
          </a:p>
          <a:p>
            <a:r>
              <a:rPr lang="es-MX" sz="3000" dirty="0"/>
              <a:t>Internet (bolsas de empleo, redes sociales)</a:t>
            </a:r>
          </a:p>
          <a:p>
            <a:r>
              <a:rPr lang="es-MX" sz="3000" dirty="0"/>
              <a:t>otros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268760"/>
            <a:ext cx="722089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50" y="1268760"/>
            <a:ext cx="8541906" cy="30243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933057"/>
            <a:ext cx="2520280" cy="267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268760"/>
            <a:ext cx="721771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868958"/>
          </a:xfrm>
        </p:spPr>
        <p:txBody>
          <a:bodyPr/>
          <a:lstStyle/>
          <a:p>
            <a:r>
              <a:rPr lang="es-MX" dirty="0" smtClean="0"/>
              <a:t>La Convocatoria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11" y="1777679"/>
            <a:ext cx="7865326" cy="43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289" y="90872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Verificación de requisitos y referencias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2420889"/>
            <a:ext cx="8229600" cy="3705275"/>
          </a:xfrm>
        </p:spPr>
        <p:txBody>
          <a:bodyPr/>
          <a:lstStyle/>
          <a:p>
            <a:r>
              <a:rPr lang="es-MX" dirty="0"/>
              <a:t>Educación: </a:t>
            </a:r>
            <a:r>
              <a:rPr lang="es-MX" sz="1800" dirty="0"/>
              <a:t>CONSEJO PROFESIONAL NACIONAL DE INGENIERIA Y AFINES- COPNIA </a:t>
            </a:r>
            <a:r>
              <a:rPr lang="es-MX" sz="1800" dirty="0">
                <a:hlinkClick r:id="rId2"/>
              </a:rPr>
              <a:t>www.copnia.gov.co</a:t>
            </a:r>
            <a:r>
              <a:rPr lang="es-MX" sz="1800" dirty="0"/>
              <a:t>  /  CONSEJO NACIONAL DE TÉCNICOS ELECTRICISTAS- CONTE </a:t>
            </a:r>
            <a:r>
              <a:rPr lang="es-MX" sz="1800" dirty="0">
                <a:hlinkClick r:id="rId3"/>
              </a:rPr>
              <a:t>www.conte.org.co</a:t>
            </a:r>
            <a:r>
              <a:rPr lang="es-MX" sz="1800" dirty="0"/>
              <a:t>  /  CONSEJO NACIONAL DE ADMINISTRACIÓN DE EMPRESAS- CPAE www.cpae.gov.co CONSEJO NACIONAL DE INGENIERÍAS ELÉCTRICA, MECÁNICA Y PROFESIONES AFINES </a:t>
            </a:r>
            <a:r>
              <a:rPr lang="es-MX" sz="1800" dirty="0">
                <a:hlinkClick r:id="rId4"/>
              </a:rPr>
              <a:t>www.consejoprofesional.org.co</a:t>
            </a:r>
            <a:r>
              <a:rPr lang="es-MX" sz="1800" dirty="0"/>
              <a:t>   </a:t>
            </a:r>
          </a:p>
          <a:p>
            <a:r>
              <a:rPr lang="es-MX" dirty="0" smtClean="0"/>
              <a:t>Experiencia: </a:t>
            </a:r>
            <a:r>
              <a:rPr lang="es-MX" sz="2400" dirty="0"/>
              <a:t>departamento de recursos humanos de la empresa relacionada</a:t>
            </a:r>
            <a:endParaRPr lang="es-MX" dirty="0" smtClean="0"/>
          </a:p>
          <a:p>
            <a:r>
              <a:rPr lang="es-MX" dirty="0" smtClean="0"/>
              <a:t>Antecedentes: judiciales, disciplinarios y fiscales -  policía, procuraduría, fiscalía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41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1412777"/>
            <a:ext cx="7841123" cy="30622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95601" y="4797152"/>
            <a:ext cx="2988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ARCHIVO DE HOJAS DE VIDA</a:t>
            </a:r>
          </a:p>
          <a:p>
            <a:endParaRPr lang="es-MX" dirty="0"/>
          </a:p>
          <a:p>
            <a:r>
              <a:rPr lang="es-MX" dirty="0"/>
              <a:t>BASE DE DATOS DE PERSONAL</a:t>
            </a:r>
          </a:p>
        </p:txBody>
      </p:sp>
    </p:spTree>
    <p:extLst>
      <p:ext uri="{BB962C8B-B14F-4D97-AF65-F5344CB8AC3E}">
        <p14:creationId xmlns:p14="http://schemas.microsoft.com/office/powerpoint/2010/main" val="12011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67" y="5517232"/>
            <a:ext cx="3915645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35" y="1268761"/>
            <a:ext cx="757022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96752"/>
            <a:ext cx="77626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556792"/>
            <a:ext cx="8379409" cy="1235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7568" y="321297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2060"/>
                </a:solidFill>
              </a:rPr>
              <a:t>Propongamos algunos ejemplos: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997806"/>
            <a:ext cx="2088232" cy="184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4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084" y="980728"/>
            <a:ext cx="8229600" cy="922114"/>
          </a:xfrm>
        </p:spPr>
        <p:txBody>
          <a:bodyPr/>
          <a:lstStyle/>
          <a:p>
            <a:r>
              <a:rPr lang="es-MX" dirty="0" smtClean="0"/>
              <a:t>Normas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74" y="1902842"/>
            <a:ext cx="8419420" cy="3096344"/>
          </a:xfrm>
          <a:prstGeom prst="rect">
            <a:avLst/>
          </a:prstGeom>
        </p:spPr>
      </p:pic>
      <p:pic>
        <p:nvPicPr>
          <p:cNvPr id="1026" name="Picture 2" descr="Resultado de imagen para mintraba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7971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35" y="1484784"/>
            <a:ext cx="63761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Gestión </a:t>
            </a:r>
            <a:r>
              <a:rPr lang="es-CO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de Talento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Humano (concepto</a:t>
            </a:r>
            <a:r>
              <a:rPr lang="es-CO" b="1" dirty="0" smtClean="0"/>
              <a:t>)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s-CO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Es la responsable de la dimensión humana en la organización y sus funciones son:</a:t>
            </a:r>
          </a:p>
          <a:p>
            <a:endParaRPr lang="es-CO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CO" sz="2000" b="1" dirty="0">
                <a:solidFill>
                  <a:srgbClr val="002060"/>
                </a:solidFill>
              </a:rPr>
              <a:t>Contratar personas que cumplan con las competencias necesarias para ejercer un cargo. </a:t>
            </a:r>
          </a:p>
          <a:p>
            <a:endParaRPr lang="es-CO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CO" sz="2000" b="1" dirty="0">
                <a:solidFill>
                  <a:srgbClr val="002060"/>
                </a:solidFill>
              </a:rPr>
              <a:t>Capacitar a los empleados.</a:t>
            </a:r>
          </a:p>
          <a:p>
            <a:endParaRPr lang="es-CO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CO" sz="2000" b="1" dirty="0">
                <a:solidFill>
                  <a:srgbClr val="002060"/>
                </a:solidFill>
              </a:rPr>
              <a:t> Proporcionar los mecanismos y ambientes necesarios que propicien la motivación y la productividad en la organización</a:t>
            </a:r>
            <a:r>
              <a:rPr lang="es-CO" sz="2000" b="1" dirty="0">
                <a:solidFill>
                  <a:schemeClr val="accent5"/>
                </a:solidFill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3933056"/>
            <a:ext cx="396847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Responsabilidades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Apoyar la gestión de la compañía </a:t>
            </a:r>
          </a:p>
          <a:p>
            <a:pPr marL="0" indent="0">
              <a:buNone/>
            </a:pPr>
            <a:endParaRPr lang="es-CO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Representar a los empleados</a:t>
            </a:r>
            <a:endParaRPr lang="es-CO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780928"/>
            <a:ext cx="48965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157192"/>
            <a:ext cx="43204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Panorámica</PresentationFormat>
  <Paragraphs>79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Wingdings</vt:lpstr>
      <vt:lpstr>Tema de Office</vt:lpstr>
      <vt:lpstr> La Gestión del Talento Humano</vt:lpstr>
      <vt:lpstr>La Gestión del Talento Humano</vt:lpstr>
      <vt:lpstr>Presentación de PowerPoint</vt:lpstr>
      <vt:lpstr>Presentación de PowerPoint</vt:lpstr>
      <vt:lpstr>Presentación de PowerPoint</vt:lpstr>
      <vt:lpstr>Normas </vt:lpstr>
      <vt:lpstr>Presentación de PowerPoint</vt:lpstr>
      <vt:lpstr> Gestión de Talento Humano (concepto)</vt:lpstr>
      <vt:lpstr> Responsabilidades</vt:lpstr>
      <vt:lpstr>Importancia</vt:lpstr>
      <vt:lpstr> Funciones</vt:lpstr>
      <vt:lpstr>Presentación de PowerPoint</vt:lpstr>
      <vt:lpstr>Presentación de PowerPoint</vt:lpstr>
      <vt:lpstr>Presentación de PowerPoint</vt:lpstr>
      <vt:lpstr>Presentación de PowerPoint</vt:lpstr>
      <vt:lpstr>PASOS</vt:lpstr>
      <vt:lpstr>El Manual</vt:lpstr>
      <vt:lpstr>Presentación de PowerPoint</vt:lpstr>
      <vt:lpstr>Presentación de PowerPoint</vt:lpstr>
      <vt:lpstr>Requisitos del cargo</vt:lpstr>
      <vt:lpstr>Presentación de PowerPoint</vt:lpstr>
      <vt:lpstr>Requisición de personal</vt:lpstr>
      <vt:lpstr>Presentación de PowerPoint</vt:lpstr>
      <vt:lpstr>Presentación de PowerPoint</vt:lpstr>
      <vt:lpstr>Presentación de PowerPoint</vt:lpstr>
      <vt:lpstr>Presentación de PowerPoint</vt:lpstr>
      <vt:lpstr>La Convocatoria</vt:lpstr>
      <vt:lpstr>Verificación de requisitos y 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olgac</dc:creator>
  <cp:lastModifiedBy>olgac</cp:lastModifiedBy>
  <cp:revision>2</cp:revision>
  <dcterms:created xsi:type="dcterms:W3CDTF">2019-02-18T13:37:09Z</dcterms:created>
  <dcterms:modified xsi:type="dcterms:W3CDTF">2019-02-25T11:45:53Z</dcterms:modified>
</cp:coreProperties>
</file>